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4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E516C0-1869-4D6F-8C81-413BFE01328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B883A1-5768-40A5-963B-F1159AC44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18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4-04-23T17:36:02.9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6176 17363,'25'0,"-25"-25,0 1,0-1,0 25,0-50,0 25,0 25,0-24,0-1,0 25,0-25,0 25,0-50,0 50,-25-24,25-1,-24 0,24 25,-25 0,0 0,0 0,0 0,1 0,24 0,-25 0,25 0,-25 0,25 25,-25 0,25-25,0 24,0 1,0 25,-25-25,25-1,0-24,0 25,0-25,0 25,0 0,0-25,0 25,0-25,0 49,0-49,0 25,0-25,0 25,25 0,0 24,-25-49,25 25,-25-25,0 25,25-25,-25 25,24 0,1-25,-25 0,25 0,-25 0,25 0,0 0,-25 0,24-25,-24 25,25-25,-25 25,0-25,0 25,0-25,0 0,0 25,0-24,0 24,0-50,0 50,0-25,0 25,0-25,0 1,0 24,0-25,0 25,0-25,0 25,0 0,25 0,0 25,-25 0,0-25,0 24,0-24,0 25,0 0,0-25,0 25,0-25,0 25,0-25,0 24,25 1,-25-25,0 25,0-25,24 25,1-25,-25 25,25 0,-25-25,25 0,-25 0,25 0,-1 0,-24 0</inkml:trace>
  <inkml:trace contextRef="#ctx0" brushRef="#br0" timeOffset="2927.2927">6449 16991,'25'0,"-25"0,0 25,25 0,-25 0,0-25,0 24,0 1,0 0,0-25,0 25,0 0,0-1,0-24,0 25,25-25,-25 25,0-25,0 25,24 0,-24-25,0 24,0-24,0 25,0 0,0-25,0 25,0-25,0 25,0-25,0 24,25 1,-25-25,0 25,0-25,0 25,0-25,0 25,0 0,0-25,0 24,0-24,25 25,-25-25,0 0,0-25,0 1,0-1,0 25,0-25,0 25,0-25,0 25,0-25,0 0,0 25,0-24,0 24,0-25,0 0,0 25,0-25,0 25,0-49,0 49,0-25,0 25,0-25,0 25,0-50,0 50,0-24,0 24,25-25,-25 0,25 0,-25 25,0-25,24 1,-24 24,25-25,0 25,-25 0,25 0,0 0,-1 0</inkml:trace>
  <inkml:trace contextRef="#ctx0" brushRef="#br0" timeOffset="4726.4726">6921 17140,'24'25,"1"-25,-25 25,0-25,0 49,0-49,0 25,0 0,25 0,-25-25,0 24,0-24,0 25,0 0,0-25,0 25,0-25,0 25,0-25,0 24,0 1,0-25,0 25,0-25,0 25,0 0,0-25,0 25,0-25,0 24,0-24,0 25,25 0</inkml:trace>
  <inkml:trace contextRef="#ctx0" brushRef="#br0" timeOffset="5270.527">6896 16842</inkml:trace>
  <inkml:trace contextRef="#ctx0" brushRef="#br0" timeOffset="9685.9685">7342 17140,'0'0,"0"0,0 0,-25 0,25 0,-24 0,-1 0,25 0,-25 0,25 25,0-25,-25 25,0-25,25 24,0-24,0 25,0 0,0-25,0 25,0-25,0 25,0-1,0-24,25 25,-25-25,25 0,-25 0,25 0,0 0,-25 0,24 0,-24 0,25 25,-25-25,25 25,0 0,-25-25,25 24,-25-24,0 50,24-50,-24 25,25-25,-25 25,0 0,0-25,0 24,25-24,-25 25,0-25,0 25,0 0,0-25,0 25,-25-50,-24 25,49-25,-25 25,25-25,-25 0,25 25</inkml:trace>
  <inkml:trace contextRef="#ctx0" brushRef="#br0" timeOffset="20780.0778">7714 16793,'0'0,"0"0,0 25,0-1,0 1,0 0,0-25,0 25,0 0,0-1,0-24,0 25,0 0,0-25,0 25,0 0,0-1,0 1,0 0,0 0,0 0,0-1,0 1,0 0,0 0,0-25,0 25,0-25,0 24,0 1,0-25,0 25,0-25,0 25,0-25,0 25,0-1,0-24,0 25,0-25,0 25,0 0,0-25,0 25,0-25,0 25,0-25,0 24,0 1,0-25,0 25,0-25,0 25,0 0,0-25,0 24</inkml:trace>
  <inkml:trace contextRef="#ctx0" brushRef="#br0" timeOffset="22946.2944">7541 17289,'0'-25,"0"25,24 0,1 0,0 0,0 0,0 0,-1 0,1 0,0 0,0 0,-25 0,25 0,-25 0,24 0,1 0,-25 0,25 0,0 0,0 0,-25 0,24 0,-24 0</inkml:trace>
  <inkml:trace contextRef="#ctx0" brushRef="#br0" timeOffset="26800.6798">8310 17338,'0'-24,"0"24,0-25,0 25,0-50,0 50,-25 0,0 0,25 0,-25 0,25 0,-25 0,25 0,-24 0,-1 0,25 0,-25 25,25 0,0-25,0 25,0-1,0 1,-25-25,25 25,0-25,0 25,0 0,0-25,0 24,0 1,0 0,0-25,0 25,0-25,0 25,0-25,0 25,0-1,0-24,0 25,0-25,25 25,-25-25,0 25,0 0,0-1,25 1,0-25,-25 25,24-25,-24 0,25 0,-25 0,25 0,0 0,-25 0,25 0,-25 0,24 0,1-25,-25 25,25-25,-25 25,25-24,-25 24,0-25,25 0,-25 0,0 25,0-25,0 1,0 24,0-25,0 25,0-25,0 25,0-25,0 0,0 25,0-25,0 25,0-24,0-1,0 25,-25-25,25 0,0 0,-25 25,25-24,-25 24,0 0,25 0</inkml:trace>
  <inkml:trace contextRef="#ctx0" brushRef="#br0" timeOffset="29562.956">8756 17214,'0'-24,"0"24,0-25,0 25,0-25,0 25,-50-25,50 25,-24 0,24 0,-25 0,25 0,-25 0,0 0,25 0,-25 0,25 25,0-25,0 25,0-25,0 25,0-25,0 24,0 1,0 0,0-25,0 25,0 0,0-1,0-24,0 25,0 0,0-25,0 25,0-25,0 25,0-25,0 24,0 1,0-25,0 25,0-25,0 25,0 0,0-25,0 25,0-1,0 1,0-25,25 25,0 0,-25 0,0-25,25 24,-25-24,25 25,-1-25,-24 0,25 0,0 0,0 0,-25 0,25 0,-25 0,24-25,-24 25,0-24,25-1,-25 25</inkml:trace>
  <inkml:trace contextRef="#ctx0" brushRef="#br0" timeOffset="32884.2881">8880 17165,'0'0,"0"0,0 0,0 25,0-1,0-24,0 25,0 0,0 0,0-25,25 25,-25-1,0 1,0-25,0 25,0-25,0 25,25 0,-25-25,0 24,0-24,0 25,0-25,0 25,0 0,0-25,0 25,0-25,0 25,0-1,0-24,24 25,-24-25,0 25,0-25,0 25,0 0,0-25,0 24,0-24,0-24,0-1,0 25,0-25,0 25,0-25,0 0,0 25,0-24,0 24,0-25,0 25,25-25,-25 0,0 25,0-25,25 25,-25-49,0 49,0-25,0 25,0-25,0 0,25 25,-25-25,0 25,0-24,0 24,25-25,0 0,-25 0,24 25,-24 0,25 0,-25 0,25 0</inkml:trace>
  <inkml:trace contextRef="#ctx0" brushRef="#br0" timeOffset="36765.6762">9475 17438,'0'0,"0"0,0-25,0 0,0 25,0-25,-24 25,-1-25,0 25,0-24,25 24,-25 0,25 0,-24-25,-1 25,25 0,-25 0,25 0,0 25,-25-1,25-24,0 25,0 0,-25 0,25 24,0-49,0 25,0 0,0 0,0-25,0 25,0 0,0-1,0-24,0 25,0-25,0 50,0-50,0 25,0-25,0 24,0-24,0 25,0 0,0-25,25 25,-25-25,0 25,25-1,-25-24,25 25,-25-25,25 0,-1 0,-24 0,25 0,-25 0,25-25,0 1,-25 24,25-25,-25 25,0-25,0 0,0 25,0-25,0 25,24-24,-24 24,0-25,0 0,0 25,0-25,0 25,0-25,0 1,0 24,0-25,0 0,0 0,0 25,0-25,0 25,0 0,0 25,25 0,-25-25,25 25,-25-25,0 25,0-1,25 1,0 0,-25 0,0-25,0 25,24-1,-24-24,0 25,0-25,0 25,0-25,0-25,0 0</inkml:trace>
  <inkml:trace contextRef="#ctx0" brushRef="#br0" timeOffset="38464.8461">9575 16743,'0'0,"24"0,-24 25,0-25,0 25,0 24,0-24,25 0,-25 25,0-26,25 26,0-25,-25 0,0 24,0-24,0 0,25 0,-25-25,24 24,-24 1,0 0,0-25,0 25,25 0,-25-25,0 24,0-24,0 25,0-25,0 25,0 0,25-25,-25 25,0-25,0 24,0 1,25-25,-25 25,0-25,0 25,0-25,0 25,0 0,0-25,0 24,25-24,-25 25,0-25,0 25,0 0,0-25,0 25,0-25,0 24</inkml:trace>
  <inkml:trace contextRef="#ctx0" brushRef="#br0" timeOffset="40026.0022">9500 17239,'0'-25,"0"25,25 0,0 0,0 0,-1 0,1 0,0 0,0 0,-25 0,25 0,-1 0,1 0,-25 0,25-24,0 24,-25 0,25-25,24 25</inkml:trace>
  <inkml:trace contextRef="#ctx0" brushRef="#br0" timeOffset="50428.0423">5507 16818,'0'0,"-25"-75,25 26,0-1,0 25,0 0,0 1,0 24,-25-50,25 25,0-24,0-1,0 50,0-25,0-25,0 50,0-24,0 24,0-50,0 50,0-25,0-24,0 49,0-50,0 25,0 0,0 25,0-24,0-1,0 25,0-50,0 50,0-49,0 49,0-25,0 25,0-25,0 0,25 0,0 25,-25-49,0 49,0-25,0 25,0-25,0 0,24 1,-24-1,0 0,0 25,25-50,0 26,-25-1,0 25,0 0,0 0,0 25,-25-1,25-24,-25 50,25-25,0 0,-24-25,-1 24,25-24,0 25,0 0,-25-25,25 25,0-25,-25 25,25-1,-25 1,25-25,0 25,-24 0,24 0,0-25,0 24,0 1,-25-25,25 25,25-25,-1 0,1 0,0 0,0 0,-25 0,25 0,-1 0,1 0,-25 0,25 0,-25-25,25 0,0 25,-25-24,0 24,0-25,0 0,0 25,0-25,0 25,0-25,0 25,0-24,0-1,0 25,0-25,0 25,0-25,0 0,0 25,0-24,0 24,0-25,0 25,0-25,0 0,0 25,0-25,0 25,-25-24,25-1,0 25,0 25,0-25,-25 24,25 1,0 0,0-25,0 25,0-25,0 25,0-1,0-24,-25 25,25-25,0 25,0-25,0 25,0 0,0-25,0 24,0-24,0 25,0 0,0-25,0 25,0-25,0 25,0-25,0 24,0 1,-25-25</inkml:trace>
  <inkml:trace contextRef="#ctx0" brushRef="#br0" timeOffset="55457.5452">3696 3795,'-25'0,"25"-25,0 25,0-24,-25 24,0-25,25 0,-24 25,24 0,-25 0,25 0,0 25,0-25,0 25,-25-25,25 24,0-24,0 25,0 0,0-25,0 25,0-25,0 25,25-1,-25-24,49 0,-24 0,-25 25,25-25,0 0,0 0,0 25,-1-25,-24 25,25-25,0 0,-25 25,0-25,0 24,0 1,0-25,0 25,0-25,0 25,0-25,0 25,-25-25,25 0,-25 0,25 0,-24 0,-1 0,25 0</inkml:trace>
  <inkml:trace contextRef="#ctx0" brushRef="#br0" timeOffset="58131.8126">3572 3249,'25'0,"-1"0,-24 0,0 25,0-25,0 25,25 0,-25 0,0-25,0 24,25 1,-25-25,0 25,25-25,-25 50,0-26,0-24,25 25,-25 0,0-25,0 25,25-25,-25 25,24-1,-24-24,0 25,25 0,-25 0,25-25,0 25,-25 0,0-1,25-24,-25 25,24-25,-24 25,25 0,-25-25,0 25,25-25,-25 24,25-24,-25 25,0 0,25-25</inkml:trace>
  <inkml:trace contextRef="#ctx0" brushRef="#br0" timeOffset="62291.2285">4217 3597,'0'-25,"0"0,0 25,0-25,0 25,0-25,0 1,0 24,0 0,-25-25,0 25,25 0,-25 0,1 0,24 0,-25 0,25 0,-25 0,0 0,25 0,-25 0,1 0,-1 0,25 25,-25-1,25-24,0 25,0-25,0 25,0-25,0 25,0 0,0-25,0 24,0-24,0 50,0-50,0 25,25-25,-25 25,0 0,25-25,-25 24,0-24,24 25,-24-25,25 25,0 0,0-25,-25 0,25 0,-1 0,-24 0,25 0,-25 0,25 0,0 0,-25 0,25 0,-25 0,24 0,-24 0,0 0,25-25,0 0,-25 25,0-25,0 25,0-24,0-1,0 25,0-25,0 25,0-25,-25 25,25-25,0 0,-25 25,25-24,0 24,0 0,0 24,0 1,25-25,0 0,0 25,-25-25,25 0,-1 0,-24 0,25 0</inkml:trace>
  <inkml:trace contextRef="#ctx0" brushRef="#br0" timeOffset="64919.4913">4242 3349,'24'-25,"-24"25,50 0,-25 0,0 0,-25 0,24 0,-24 25,50-25,-25 24,0-24,-25 0,24 0,-24 0,25 0,-25 25,25-25,0 25,-25 0,25-25,-25 0,24 0,-24 0,0-25,0 25,0-25,0 25,0-25,0 1,0 24,0-25,0 25,0-50,0 50,-24-25,24 1,0-1,0 25,-25-25,25 25,0-25,0 25,-25-25,25 1,0 24,0-25,0 25,0-25,0 0</inkml:trace>
  <inkml:trace contextRef="#ctx0" brushRef="#br0" timeOffset="68868.8862">4812 3125,'0'-24,"0"24,0-25,0 0,25 25,-25-25,25 0,-25 1,25 24,-25-25,0 25,24-25,-24 0,0 25,0-25,0 25,0-24,0 24,0-25,0 0,0 25,-24 0,24-25,-25 25,25 0,-50 0,50 0,-25 0,25 0,-49 0,49 25,-25 0,25-25,-25 25,0-25,25 24,0 1,0-25,-25 25,25-25,0 25,0-25,0 25,0-1,0-24,0 25,0-25,0 25,0 0,0-25,0 25,25-25,0 24,-25-24,25 25,0 0,-1-25,1 0,-25 25,25-25,0 0,-25 0,25 0,-25 0,49 25,-49-25,25 0,-25 0,25 0,0 0,-25 0,25 0,-25 0,24 0,-24 0,25 0,0 0,-25 0,25 0,0 0,-1 0,-24 0,25 0,-25 0,50-25,-50 25,0-25,25 0</inkml:trace>
  <inkml:trace contextRef="#ctx0" brushRef="#br0" timeOffset="73805.3798">4738 4192,'0'0,"0"0,0 25,0-25,0 25,0-1,0 1,0-25,0 25,0 0,0-25,-25 25,25-25,-25 24,25-24,0 25,0 0,0-25,-25 25,25-25,0 25,0-1,0-24,-25 25,25-25,0 25,0-25,-24 25,24 0,0-25,-25 24,25-24,0 25,-25 0,25-25,0 25,0-25,-25 25,25-25,0 0,0 0,0 0,0-50,0 50,0-25,0 25,0-49,0 49,25-25,-25 25,0-25,0 0,0 25,0-25,0 25,0-24,0 24,0 0,0 0,0 0,0 24,0 1,0 0,0-25,0 25,0 0,0-1,0-24,0 25,0-25,0 25,0 0,0-25,0 25,0-25,0 24,0 1,0-25,25 0,0-25,-25 25,24 0,-24 0,25 0,-25-24,25 24,0 0,-25 0,25-25,-25 25,24 0,1-25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01F939-9DC9-4EA8-99AC-045A14F95408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DB222D-9A60-45C5-9ECD-BBC2C93E5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B222D-9A60-45C5-9ECD-BBC2C93E56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3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2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6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9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8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3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4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CD36E-8888-406D-9B2F-6B8EB5513AFC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4BF5C-DDD7-4800-9815-B3BAA8FAE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Acropolis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3352800"/>
            <a:ext cx="7086600" cy="328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The acropolis the highest point in a Greek city state. There were important buildings there like temples.</a:t>
            </a:r>
          </a:p>
          <a:p>
            <a:r>
              <a:rPr lang="en-US" i="1" dirty="0" smtClean="0"/>
              <a:t>Athena’s temple, the Parthenon, stood on the acropolis in Athens.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111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066800"/>
            <a:ext cx="3886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tyrant is a kind of ruler that has all the power and the support of the military.</a:t>
            </a:r>
          </a:p>
          <a:p>
            <a:r>
              <a:rPr lang="en-US" i="1" dirty="0" smtClean="0"/>
              <a:t>Peisistratus was a good tyrant in Greece that had to support of the people and the military.</a:t>
            </a:r>
            <a:endParaRPr lang="en-US" i="1" dirty="0"/>
          </a:p>
        </p:txBody>
      </p:sp>
      <p:pic>
        <p:nvPicPr>
          <p:cNvPr id="10242" name="Picture 2" descr="http://3.bp.blogspot.com/_jY3qbkeQBOs/Std_6IRdtOI/AAAAAAAAAmE/OFiEPzCg1Mk/s1600/PisistratusInAthe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7" t="2643" r="18416" b="4118"/>
          <a:stretch/>
        </p:blipFill>
        <p:spPr bwMode="auto">
          <a:xfrm>
            <a:off x="4173429" y="1295400"/>
            <a:ext cx="4746615" cy="499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63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6482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An alliance is when two cities, armies, or people agree to work or even fight together, on the same side.</a:t>
            </a:r>
          </a:p>
          <a:p>
            <a:r>
              <a:rPr lang="en-US" i="1" dirty="0" smtClean="0"/>
              <a:t>The Athenians and the Spartans formed an alliance to defeat the Persians.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4766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2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990600"/>
            <a:ext cx="3276600" cy="5562600"/>
          </a:xfrm>
        </p:spPr>
        <p:txBody>
          <a:bodyPr/>
          <a:lstStyle/>
          <a:p>
            <a:r>
              <a:rPr lang="en-US" dirty="0" smtClean="0"/>
              <a:t>Rich land owners who have lots of political power.</a:t>
            </a:r>
          </a:p>
          <a:p>
            <a:r>
              <a:rPr lang="en-US" i="1" dirty="0" smtClean="0"/>
              <a:t>In ancient Athens before there was a democracy the aristocrats ran the government.</a:t>
            </a:r>
            <a:endParaRPr lang="en-US" i="1" dirty="0"/>
          </a:p>
        </p:txBody>
      </p:sp>
      <p:pic>
        <p:nvPicPr>
          <p:cNvPr id="3074" name="Picture 2" descr="http://westerlund09.wikis.birmingham.k12.mi.us/file/view/Greece.jpg/136306635/Greec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8"/>
          <a:stretch/>
        </p:blipFill>
        <p:spPr bwMode="auto">
          <a:xfrm>
            <a:off x="237761" y="1371600"/>
            <a:ext cx="5459921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276920" y="1000080"/>
              <a:ext cx="2277360" cy="5438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7560" y="990720"/>
                <a:ext cx="2296080" cy="545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15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Cavalry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10000" cy="4906963"/>
          </a:xfrm>
        </p:spPr>
        <p:txBody>
          <a:bodyPr/>
          <a:lstStyle/>
          <a:p>
            <a:r>
              <a:rPr lang="en-US" dirty="0" smtClean="0"/>
              <a:t>Soldiers in an army who rode horses.</a:t>
            </a:r>
          </a:p>
          <a:p>
            <a:r>
              <a:rPr lang="en-US" i="1" dirty="0" smtClean="0"/>
              <a:t>The Persians made a mistake when they sent their cavalry to Athens 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at the battle of</a:t>
            </a:r>
          </a:p>
          <a:p>
            <a:pPr marL="0" indent="0">
              <a:buNone/>
            </a:pPr>
            <a:r>
              <a:rPr lang="en-US" i="1" dirty="0" smtClean="0"/>
              <a:t>    Marathon.</a:t>
            </a:r>
            <a:endParaRPr lang="en-US" i="1" dirty="0"/>
          </a:p>
        </p:txBody>
      </p:sp>
      <p:pic>
        <p:nvPicPr>
          <p:cNvPr id="4098" name="Picture 2" descr="http://www.cais-soas.com/CAIS/Images2/Achaemenid/Military/Achaemenid_Persia_Armoured_Caval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22" y="1981200"/>
            <a:ext cx="5080077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Democracy is a kind of government in which citizens make and vote on laws.</a:t>
            </a:r>
          </a:p>
          <a:p>
            <a:r>
              <a:rPr lang="en-US" i="1" dirty="0" smtClean="0"/>
              <a:t>In the United States we have a representative democracy, but ancient Greece had a direct democracy.</a:t>
            </a:r>
            <a:endParaRPr lang="en-US" i="1" dirty="0"/>
          </a:p>
        </p:txBody>
      </p:sp>
      <p:pic>
        <p:nvPicPr>
          <p:cNvPr id="5122" name="Picture 2" descr="https://encrypted-tbn2.gstatic.com/images?q=tbn:ANd9GcRs_lM7jZanIu9cQ_hRlqaEeCFWkIBzhsZrjhu9ictEsET_zR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4495800" cy="305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Mythology</a:t>
            </a:r>
            <a:endParaRPr lang="en-US" dirty="0"/>
          </a:p>
        </p:txBody>
      </p:sp>
      <p:pic>
        <p:nvPicPr>
          <p:cNvPr id="6146" name="Picture 2" descr="http://www.factofun.com/wp-content/uploads/2014/04/Griffin-mythical-crea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409" y="2995839"/>
            <a:ext cx="5203591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5410200" cy="277336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Rick Riordan writes </a:t>
            </a:r>
          </a:p>
          <a:p>
            <a:pPr marL="0" indent="0">
              <a:buNone/>
            </a:pPr>
            <a:r>
              <a:rPr lang="en-US" i="1" dirty="0" smtClean="0"/>
              <a:t>books about the 21</a:t>
            </a:r>
            <a:r>
              <a:rPr lang="en-US" i="1" baseline="30000" dirty="0" smtClean="0"/>
              <a:t>st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century that include </a:t>
            </a:r>
          </a:p>
          <a:p>
            <a:pPr marL="0" indent="0">
              <a:buNone/>
            </a:pPr>
            <a:r>
              <a:rPr lang="en-US" i="1" dirty="0" smtClean="0"/>
              <a:t>Characters from</a:t>
            </a:r>
          </a:p>
          <a:p>
            <a:pPr marL="0" indent="0">
              <a:buNone/>
            </a:pPr>
            <a:r>
              <a:rPr lang="en-US" i="1" dirty="0" smtClean="0"/>
              <a:t>Greek mythology.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19437"/>
            <a:ext cx="7315200" cy="1676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Mythology is stories Greeks told about gods and heroes that try to explain the mysteries of the world.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2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Oligarchy</a:t>
            </a:r>
            <a:endParaRPr lang="en-US" dirty="0"/>
          </a:p>
        </p:txBody>
      </p:sp>
      <p:pic>
        <p:nvPicPr>
          <p:cNvPr id="7170" name="Picture 2" descr="https://encrypted-tbn1.gstatic.com/images?q=tbn:ANd9GcSZKlOMsMFZ0H6cPBrUPE5jibrJRUiNYUO987pxTi4WqR9CdP2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2"/>
          <a:stretch/>
        </p:blipFill>
        <p:spPr bwMode="auto">
          <a:xfrm>
            <a:off x="1524000" y="3200400"/>
            <a:ext cx="6323448" cy="345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13618"/>
            <a:ext cx="8229600" cy="4525963"/>
          </a:xfrm>
        </p:spPr>
        <p:txBody>
          <a:bodyPr/>
          <a:lstStyle/>
          <a:p>
            <a:r>
              <a:rPr lang="en-US" dirty="0" smtClean="0"/>
              <a:t>A type of government in which a small group has rule or power.</a:t>
            </a:r>
          </a:p>
          <a:p>
            <a:r>
              <a:rPr lang="en-US" i="1" dirty="0" smtClean="0"/>
              <a:t>Before Greece was a democracy it was an oligarchy ruled by aristocrats.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088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Phalanx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35814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phalanx is a group of soldiers standing side by side in an array with overlapping shields.</a:t>
            </a:r>
          </a:p>
          <a:p>
            <a:r>
              <a:rPr lang="en-US" i="1" dirty="0" smtClean="0"/>
              <a:t>The Greeks used the phalanx to defeat the Persians at the battle of Marathon.</a:t>
            </a:r>
            <a:endParaRPr lang="en-US" i="1" dirty="0"/>
          </a:p>
        </p:txBody>
      </p:sp>
      <p:pic>
        <p:nvPicPr>
          <p:cNvPr id="8194" name="Picture 2" descr="http://i1-news.softpedia-static.com/images/news2/10-Things-You-Did-not-Know-About-Ancient-Greeks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71600"/>
            <a:ext cx="547826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53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Polis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9800" y="533400"/>
            <a:ext cx="2971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Polis is the Greek word for city-state.  A polis is like a town with its own government.</a:t>
            </a:r>
          </a:p>
          <a:p>
            <a:r>
              <a:rPr lang="en-US" i="1" dirty="0" smtClean="0"/>
              <a:t>Sparta was the most famous Greek Polis.</a:t>
            </a:r>
            <a:endParaRPr lang="en-US" i="1" dirty="0"/>
          </a:p>
        </p:txBody>
      </p:sp>
      <p:pic>
        <p:nvPicPr>
          <p:cNvPr id="9218" name="Picture 2" descr="http://clio.missouristate.edu/chuchiak/New%20Webpage%20Images/10098916aSpa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5867400" cy="524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8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324</Words>
  <Application>Microsoft Office PowerPoint</Application>
  <PresentationFormat>On-screen Show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Acropolis</vt:lpstr>
      <vt:lpstr>Alliance</vt:lpstr>
      <vt:lpstr>Aristocrats</vt:lpstr>
      <vt:lpstr>Cavalry</vt:lpstr>
      <vt:lpstr>Democracy</vt:lpstr>
      <vt:lpstr>Mythology</vt:lpstr>
      <vt:lpstr>Oligarchy</vt:lpstr>
      <vt:lpstr>Phalanx</vt:lpstr>
      <vt:lpstr>             Polis</vt:lpstr>
      <vt:lpstr>Tyrant</vt:lpstr>
    </vt:vector>
  </TitlesOfParts>
  <Company>Mexico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Vocabulary Book</dc:title>
  <dc:creator>Mexico School District</dc:creator>
  <cp:lastModifiedBy>Mexico School District</cp:lastModifiedBy>
  <cp:revision>12</cp:revision>
  <cp:lastPrinted>2014-04-24T15:57:23Z</cp:lastPrinted>
  <dcterms:created xsi:type="dcterms:W3CDTF">2014-04-22T15:38:14Z</dcterms:created>
  <dcterms:modified xsi:type="dcterms:W3CDTF">2014-04-24T16:03:36Z</dcterms:modified>
</cp:coreProperties>
</file>