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3" r:id="rId5"/>
    <p:sldId id="317" r:id="rId6"/>
    <p:sldId id="291" r:id="rId7"/>
    <p:sldId id="292" r:id="rId8"/>
    <p:sldId id="293" r:id="rId9"/>
    <p:sldId id="294" r:id="rId10"/>
    <p:sldId id="295" r:id="rId11"/>
    <p:sldId id="296" r:id="rId12"/>
    <p:sldId id="290" r:id="rId13"/>
    <p:sldId id="297" r:id="rId14"/>
    <p:sldId id="298" r:id="rId15"/>
    <p:sldId id="300" r:id="rId16"/>
    <p:sldId id="264" r:id="rId17"/>
    <p:sldId id="299" r:id="rId18"/>
    <p:sldId id="301" r:id="rId19"/>
    <p:sldId id="302" r:id="rId20"/>
    <p:sldId id="304" r:id="rId21"/>
    <p:sldId id="305" r:id="rId22"/>
    <p:sldId id="306" r:id="rId23"/>
    <p:sldId id="30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E5FA"/>
    <a:srgbClr val="B6D2BD"/>
    <a:srgbClr val="1E1EF6"/>
    <a:srgbClr val="F052DD"/>
    <a:srgbClr val="944BB5"/>
    <a:srgbClr val="AC0000"/>
    <a:srgbClr val="FF1D1D"/>
    <a:srgbClr val="583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7" autoAdjust="0"/>
    <p:restoredTop sz="92430" autoAdjust="0"/>
  </p:normalViewPr>
  <p:slideViewPr>
    <p:cSldViewPr>
      <p:cViewPr>
        <p:scale>
          <a:sx n="60" d="100"/>
          <a:sy n="60" d="100"/>
        </p:scale>
        <p:origin x="-822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4DA79-5B85-4123-913D-7FE206741477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792F7-DF6F-46B0-9462-5F758B480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792F7-DF6F-46B0-9462-5F758B480C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792F7-DF6F-46B0-9462-5F758B480C9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792F7-DF6F-46B0-9462-5F758B480C9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792F7-DF6F-46B0-9462-5F758B480C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1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792F7-DF6F-46B0-9462-5F758B480C9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1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E724-E8E5-43CA-B317-35FBDF487BA0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F13E7-D960-429D-907C-B0860B47E2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QHKC7U5eM5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thealamo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eFMknykZh5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rR-kkpy1c8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s://www.youtube.com/watch?v=OpdE9u_Y0-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hyperlink" Target="http://www.visitokc.com/" TargetMode="Externa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7619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States and Regions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762000"/>
            <a:ext cx="6400800" cy="457200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r>
              <a:rPr lang="en-US" dirty="0" smtClean="0">
                <a:latin typeface="Berlin Sans FB Demi" panose="020E0802020502020306" pitchFamily="34" charset="0"/>
              </a:rPr>
              <a:t>Of the country the United States</a:t>
            </a:r>
          </a:p>
        </p:txBody>
      </p:sp>
      <p:pic>
        <p:nvPicPr>
          <p:cNvPr id="19458" name="Picture 2" descr="http://ep.yimg.com/ay/yhst-64576602297917/melissa-doug-united-states-map-floor-puzzle-070821-puzzles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5" y="1160756"/>
            <a:ext cx="7940336" cy="52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965" y="6488668"/>
            <a:ext cx="786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image is an actual floor puzzle made by</a:t>
            </a:r>
            <a:endParaRPr lang="en-US" dirty="0"/>
          </a:p>
        </p:txBody>
      </p:sp>
      <p:pic>
        <p:nvPicPr>
          <p:cNvPr id="19460" name="Picture 4" descr="https://upload.wikimedia.org/wikipedia/en/thumb/a/a0/Melissa_%26_Doug_logo.svg/1280px-Melissa_%26_Doug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88668"/>
            <a:ext cx="1143000" cy="3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exas Gulf Coast"/>
          <p:cNvPicPr>
            <a:picLocks noChangeAspect="1" noChangeArrowheads="1"/>
          </p:cNvPicPr>
          <p:nvPr/>
        </p:nvPicPr>
        <p:blipFill>
          <a:blip r:embed="rId2" cstate="print"/>
          <a:srcRect r="26354"/>
          <a:stretch>
            <a:fillRect/>
          </a:stretch>
        </p:blipFill>
        <p:spPr bwMode="auto">
          <a:xfrm>
            <a:off x="104719" y="1143000"/>
            <a:ext cx="8923867" cy="47244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0198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Texas</a:t>
            </a:r>
            <a:endParaRPr lang="en-US" sz="2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6553200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Gulf of Mexico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cdn.c.photoshelter.com/img-get/I0000GKSWTWl2_oQ/s/850/850/20121008-nm-tex-3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05800" cy="555022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6019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Texas and New Mexico</a:t>
            </a:r>
            <a:endParaRPr lang="en-US" sz="2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6553200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Rio Grande River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2999"/>
            <a:ext cx="792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erlin Sans FB" panose="020E0602020502020306" pitchFamily="34" charset="0"/>
              </a:rPr>
              <a:t>The Southwest builds their economy (making money) from: </a:t>
            </a:r>
          </a:p>
          <a:p>
            <a:endParaRPr lang="en-US" sz="2400" dirty="0" smtClean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industry (making things like cars or computers),  </a:t>
            </a:r>
          </a:p>
          <a:p>
            <a:pPr marL="342900" indent="-342900"/>
            <a:endParaRPr lang="en-US" sz="2400" dirty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ranching (raising cattle),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Petroleum (oil)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and tourism.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Economy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49530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population of the Southwest is about 34 million people.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2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Industry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66562" name="Picture 2" descr="https://stateimpact.npr.org/texas/files/2013/03/55742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042927" cy="5127740"/>
          </a:xfrm>
          <a:prstGeom prst="rect">
            <a:avLst/>
          </a:prstGeom>
          <a:noFill/>
        </p:spPr>
      </p:pic>
      <p:pic>
        <p:nvPicPr>
          <p:cNvPr id="66564" name="Picture 4" descr="http://parwestlandexploration.com/images/start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1735" y="1537512"/>
            <a:ext cx="9706395" cy="5173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2663" y="155590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E1EF6"/>
                </a:solidFill>
              </a:rPr>
              <a:t>Oil refinery in Texas</a:t>
            </a:r>
            <a:endParaRPr lang="en-US" sz="2400" b="1" dirty="0">
              <a:solidFill>
                <a:srgbClr val="1E1EF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895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E1EF6"/>
                </a:solidFill>
              </a:rPr>
              <a:t>Drilling for oil in Oklahoma</a:t>
            </a:r>
            <a:endParaRPr lang="en-US" sz="2400" b="1" dirty="0">
              <a:solidFill>
                <a:srgbClr val="1E1EF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5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0" y="1293674"/>
            <a:ext cx="167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Tombstone, Arizona. It’s like the Walk Back in Time every day. This town preserves the ways of the “old west”.</a:t>
            </a:r>
          </a:p>
          <a:p>
            <a:r>
              <a:rPr lang="en-US" dirty="0" smtClean="0">
                <a:hlinkClick r:id="rId2"/>
              </a:rPr>
              <a:t>Tombstone Morgan’s personal video about Tombstone.</a:t>
            </a:r>
            <a:endParaRPr lang="en-US" dirty="0"/>
          </a:p>
        </p:txBody>
      </p:sp>
      <p:pic>
        <p:nvPicPr>
          <p:cNvPr id="2050" name="Picture 2" descr="https://media-cdn.tripadvisor.com/media/photo-s/01/79/dc/b6/allen-stre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68331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7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17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Alamo in </a:t>
            </a:r>
            <a:r>
              <a:rPr lang="en-US" dirty="0" smtClean="0">
                <a:hlinkClick r:id="rId2"/>
              </a:rPr>
              <a:t>San Antonio, Texas</a:t>
            </a:r>
            <a:r>
              <a:rPr lang="en-US" dirty="0" smtClean="0"/>
              <a:t>. This event was very important to the formation of Texas.</a:t>
            </a:r>
            <a:endParaRPr lang="en-US" dirty="0"/>
          </a:p>
        </p:txBody>
      </p:sp>
      <p:pic>
        <p:nvPicPr>
          <p:cNvPr id="4098" name="Picture 2" descr="http://cdn0.wideopencountry.com/wp-content/uploads/2016/02/TheAlamoFI-793x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55332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5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068" y="6019800"/>
            <a:ext cx="8642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Montezuma Castle cliff dwelling in Arizona.   This housing was built by native Americans and was built 100 feet from the canyon floor. </a:t>
            </a:r>
            <a:r>
              <a:rPr lang="en-US" dirty="0"/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Here is a video about a similar dwelling in New Mexico.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http://www.meros.org/en/wonder/avatar?id=4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pic>
        <p:nvPicPr>
          <p:cNvPr id="3074" name="Picture 2" descr="Colorado Ri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7038"/>
            <a:ext cx="4724400" cy="53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ent-oars.netdna-ssl.com/wp-content/uploads/2016/02/ColoradoMay2010__1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785437" cy="36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hysictourism.com/wp-content/uploads/2014/06/Guide-to-The-Grand-Canyon-Rafting-Tou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4" y="838200"/>
            <a:ext cx="8735706" cy="58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0" y="1293674"/>
            <a:ext cx="167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Grand Canyon national park in Arizona</a:t>
            </a:r>
            <a:r>
              <a:rPr lang="en-US" b="1" u="sng" dirty="0" smtClean="0">
                <a:solidFill>
                  <a:srgbClr val="1E1EF6"/>
                </a:solidFill>
                <a:hlinkClick r:id="rId5"/>
              </a:rPr>
              <a:t>. People hike, camp, and raft through the canyon. </a:t>
            </a:r>
            <a:endParaRPr lang="en-US" b="1" u="sng" dirty="0">
              <a:solidFill>
                <a:srgbClr val="1E1E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pic>
        <p:nvPicPr>
          <p:cNvPr id="5122" name="Picture 2" descr="http://phoenixzoo.org/wordpress/wp-content/uploads/2013/07/Zoo-Map-BACK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772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172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Phoenix Zoo in Phoenix, Arizona. Notice that there is an Arizona trail with native wildlife.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617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Padre Island, Texas has beaches, surf fishing and native wildlife.</a:t>
            </a:r>
            <a:endParaRPr lang="en-US" dirty="0"/>
          </a:p>
        </p:txBody>
      </p:sp>
      <p:pic>
        <p:nvPicPr>
          <p:cNvPr id="6146" name="Picture 2" descr="http://nature.nps.gov/geology/geologic_wonders/images/Padre_Island_NS_Barrier%20Island_NPS_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3" y="152400"/>
            <a:ext cx="8026399" cy="6019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Lesson Objectives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buFont typeface="Webdings" panose="05030102010509060703" pitchFamily="18" charset="2"/>
              <a:buChar char=""/>
            </a:pPr>
            <a:r>
              <a:rPr lang="en-US" dirty="0" smtClean="0">
                <a:latin typeface="Berlin Sans FB" panose="020E0602020502020306" pitchFamily="34" charset="0"/>
              </a:rPr>
              <a:t>Identify </a:t>
            </a:r>
            <a:r>
              <a:rPr lang="en-US" dirty="0">
                <a:latin typeface="Berlin Sans FB" panose="020E0602020502020306" pitchFamily="34" charset="0"/>
              </a:rPr>
              <a:t>the United States as a nation in North America. </a:t>
            </a:r>
            <a:endParaRPr lang="en-US" dirty="0" smtClean="0"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US" dirty="0" smtClean="0">
              <a:latin typeface="Berlin Sans FB" panose="020E0602020502020306" pitchFamily="34" charset="0"/>
            </a:endParaRPr>
          </a:p>
          <a:p>
            <a:pPr>
              <a:buFont typeface="Webdings" panose="05030102010509060703" pitchFamily="18" charset="2"/>
              <a:buChar char="þ"/>
            </a:pPr>
            <a:r>
              <a:rPr lang="en-US" dirty="0" smtClean="0">
                <a:latin typeface="Berlin Sans FB" panose="020E0602020502020306" pitchFamily="34" charset="0"/>
              </a:rPr>
              <a:t>Identify the different geographic, economic, and cultural characteristics of each region.</a:t>
            </a:r>
            <a:endParaRPr lang="en-US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US" dirty="0" smtClean="0">
              <a:latin typeface="Berlin Sans FB" panose="020E0602020502020306" pitchFamily="34" charset="0"/>
            </a:endParaRPr>
          </a:p>
          <a:p>
            <a:pPr>
              <a:buFont typeface="Webdings" panose="05030102010509060703" pitchFamily="18" charset="2"/>
              <a:buChar char="þ"/>
            </a:pPr>
            <a:r>
              <a:rPr lang="en-US" dirty="0" smtClean="0">
                <a:latin typeface="Berlin Sans FB" panose="020E0602020502020306" pitchFamily="34" charset="0"/>
              </a:rPr>
              <a:t>Describe the relative location of the five regions of the United States.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617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Carlsbad Caverns in New Mexico.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Tourism </a:t>
            </a:r>
            <a:r>
              <a:rPr lang="en-US" dirty="0">
                <a:latin typeface="Berlin Sans FB Demi" panose="020E0802020502020306" pitchFamily="34" charset="0"/>
              </a:rPr>
              <a:t>of The Southwest</a:t>
            </a:r>
            <a:endParaRPr lang="en-US" dirty="0"/>
          </a:p>
        </p:txBody>
      </p:sp>
      <p:pic>
        <p:nvPicPr>
          <p:cNvPr id="7170" name="Picture 2" descr="https://lorisroadtrip.files.wordpress.com/2011/07/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03303"/>
            <a:ext cx="7696200" cy="51308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7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0668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Oklahoma is a center for many native American tribes. These images are from Standing Bear Native American Memorial Park in Ponca, Oklahoma.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Cultural Preservation in </a:t>
            </a:r>
            <a:r>
              <a:rPr lang="en-US" dirty="0">
                <a:latin typeface="Berlin Sans FB Demi" panose="020E0802020502020306" pitchFamily="34" charset="0"/>
              </a:rPr>
              <a:t>The Southwest</a:t>
            </a:r>
            <a:endParaRPr lang="en-US" dirty="0"/>
          </a:p>
        </p:txBody>
      </p:sp>
      <p:pic>
        <p:nvPicPr>
          <p:cNvPr id="2050" name="Picture 2" descr="http://www.electricscotland.com/history/america/donna/lore/100_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7086600" cy="5314950"/>
          </a:xfrm>
          <a:prstGeom prst="rect">
            <a:avLst/>
          </a:prstGeom>
          <a:noFill/>
        </p:spPr>
      </p:pic>
      <p:pic>
        <p:nvPicPr>
          <p:cNvPr id="2052" name="Picture 4" descr="https://s-media-cache-ak0.pinimg.com/736x/72/63/6a/72636a4de55f555d3c7e8703fa84639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066800"/>
            <a:ext cx="3609295" cy="5389880"/>
          </a:xfrm>
          <a:prstGeom prst="rect">
            <a:avLst/>
          </a:prstGeom>
          <a:noFill/>
        </p:spPr>
      </p:pic>
      <p:pic>
        <p:nvPicPr>
          <p:cNvPr id="2054" name="Picture 6" descr="http://edgecast.travelok.com/images/photos/1263343495_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631" y="838199"/>
            <a:ext cx="7669995" cy="5740637"/>
          </a:xfrm>
          <a:prstGeom prst="rect">
            <a:avLst/>
          </a:prstGeom>
          <a:noFill/>
        </p:spPr>
      </p:pic>
      <p:pic>
        <p:nvPicPr>
          <p:cNvPr id="2056" name="Picture 8" descr="http://edgecast.travelok.com/images/photos/1243028784_4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533400"/>
            <a:ext cx="4038600" cy="60454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883588">
            <a:off x="361114" y="1947585"/>
            <a:ext cx="8077200" cy="2862322"/>
          </a:xfrm>
          <a:prstGeom prst="rect">
            <a:avLst/>
          </a:prstGeom>
          <a:solidFill>
            <a:srgbClr val="B6D2BD"/>
          </a:solidFill>
          <a:effectLst>
            <a:glow rad="317500">
              <a:srgbClr val="98E5FA">
                <a:alpha val="40000"/>
              </a:srgbClr>
            </a:glo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ndalus" panose="02020603050405020304" pitchFamily="18" charset="-78"/>
                <a:cs typeface="Andalus" panose="02020603050405020304" pitchFamily="18" charset="-78"/>
                <a:hlinkClick r:id="rId7"/>
              </a:rPr>
              <a:t>For Native Americans dance is more than dancing.</a:t>
            </a:r>
            <a:endParaRPr lang="en-US" sz="6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07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88532"/>
            <a:ext cx="58578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2192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 30th Annual Red Earth Festival is  June 10-12, 2016 in </a:t>
            </a:r>
            <a:r>
              <a:rPr lang="en-US" dirty="0" smtClean="0">
                <a:hlinkClick r:id="rId4"/>
              </a:rPr>
              <a:t>Oklahoma City</a:t>
            </a:r>
            <a:r>
              <a:rPr lang="en-US" dirty="0" smtClean="0"/>
              <a:t>.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Cultural Preservation in </a:t>
            </a:r>
            <a:r>
              <a:rPr lang="en-US" dirty="0">
                <a:latin typeface="Berlin Sans FB Demi" panose="020E0802020502020306" pitchFamily="34" charset="0"/>
              </a:rPr>
              <a:t>The Southwest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599"/>
            <a:ext cx="3124200" cy="228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-media-cache-ak0.pinimg.com/236x/6d/a6/fd/6da6fd92428486af84d90bfade66d8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8699"/>
            <a:ext cx="2514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46" y="2667000"/>
            <a:ext cx="5905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2966"/>
            <a:ext cx="46196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37934"/>
            <a:ext cx="17430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599"/>
            <a:ext cx="22479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7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Visiting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25780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800" dirty="0" smtClean="0">
                <a:latin typeface="Berlin Sans FB" panose="020E0602020502020306" pitchFamily="34" charset="0"/>
              </a:rPr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142999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Important cities in the Southwest include: Phoenix in Arizona, Dallas ~ Houston ~ Fort Worth, Texas, Oklahoma City in Oklahoma.</a:t>
            </a:r>
          </a:p>
          <a:p>
            <a:endParaRPr lang="en-US" sz="2400" dirty="0" smtClean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Tourist sites people like to visit in the Southwest include:</a:t>
            </a:r>
          </a:p>
          <a:p>
            <a:endParaRPr lang="en-US" sz="2400" dirty="0">
              <a:latin typeface="Berlin Sans FB" panose="020E0602020502020306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erlin Sans FB" panose="020E0602020502020306" pitchFamily="34" charset="0"/>
              </a:rPr>
              <a:t>The population of the West is about 60 million people. </a:t>
            </a:r>
          </a:p>
        </p:txBody>
      </p:sp>
    </p:spTree>
    <p:extLst>
      <p:ext uri="{BB962C8B-B14F-4D97-AF65-F5344CB8AC3E}">
        <p14:creationId xmlns:p14="http://schemas.microsoft.com/office/powerpoint/2010/main" val="36674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Regions of the United States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20484" name="Picture 4" descr="https://cdn.thinglink.me/api/image/748287418670514176/1240/10/scaletowid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279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0864" y="914400"/>
            <a:ext cx="8700262" cy="5562600"/>
            <a:chOff x="310864" y="914400"/>
            <a:chExt cx="8700262" cy="5562600"/>
          </a:xfrm>
        </p:grpSpPr>
        <p:pic>
          <p:nvPicPr>
            <p:cNvPr id="6" name="Picture 2" descr="http://www.ucsusa.org/sites/default/files/legacy/assets/img/ma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70"/>
            <a:stretch/>
          </p:blipFill>
          <p:spPr bwMode="auto">
            <a:xfrm>
              <a:off x="310864" y="914400"/>
              <a:ext cx="8700262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35837" y="2940348"/>
              <a:ext cx="160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 smtClean="0">
                  <a:latin typeface="Berlin Sans FB" panose="020E0602020502020306" pitchFamily="34" charset="0"/>
                </a:rPr>
                <a:t>West</a:t>
              </a:r>
              <a:endParaRPr lang="en-US" dirty="0">
                <a:latin typeface="Berlin Sans FB" panose="020E0602020502020306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95800" y="3078312"/>
              <a:ext cx="1447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 smtClean="0">
                  <a:latin typeface="Berlin Sans FB" panose="020E0602020502020306" pitchFamily="34" charset="0"/>
                </a:rPr>
                <a:t>Midwest</a:t>
              </a:r>
              <a:endParaRPr lang="en-US" dirty="0">
                <a:latin typeface="Berlin Sans FB" panose="020E0602020502020306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486400" y="4419600"/>
              <a:ext cx="160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 smtClean="0">
                  <a:latin typeface="Berlin Sans FB" panose="020E0602020502020306" pitchFamily="34" charset="0"/>
                </a:rPr>
                <a:t>Southeast</a:t>
              </a:r>
              <a:endParaRPr lang="en-US" dirty="0">
                <a:latin typeface="Berlin Sans FB" panose="020E0602020502020306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9455249">
              <a:off x="6858000" y="2755682"/>
              <a:ext cx="160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 smtClean="0">
                  <a:latin typeface="Berlin Sans FB" panose="020E0602020502020306" pitchFamily="34" charset="0"/>
                </a:rPr>
                <a:t>Northeast</a:t>
              </a:r>
              <a:endParaRPr lang="en-US" dirty="0">
                <a:latin typeface="Berlin Sans FB" panose="020E0602020502020306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122286" y="5627132"/>
            <a:ext cx="1676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38309" y="424825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Arizona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1831" y="4294416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New Mexico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1400" y="52578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Texas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6032" y="4109750"/>
            <a:ext cx="1696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Oklahoma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88739" y="4712732"/>
            <a:ext cx="2197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 smtClean="0">
                <a:latin typeface="Berlin Sans FB" panose="020E0602020502020306" pitchFamily="34" charset="0"/>
              </a:rPr>
              <a:t>SOUTHWEST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864" y="762000"/>
            <a:ext cx="88392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Berlin Sans FB" panose="020E0602020502020306" pitchFamily="34" charset="0"/>
              </a:rPr>
              <a:t>The Southwest Region is made up of the following states: 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447800"/>
            <a:ext cx="6934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erlin Sans FB Demi"/>
              </a:rPr>
              <a:t>The </a:t>
            </a:r>
            <a:r>
              <a:rPr lang="en-US" sz="2400" dirty="0">
                <a:latin typeface="Berlin Sans FB Demi"/>
              </a:rPr>
              <a:t>Southwest Region includes </a:t>
            </a:r>
            <a:r>
              <a:rPr lang="en-US" sz="2400" dirty="0" smtClean="0">
                <a:latin typeface="Berlin Sans FB Demi"/>
              </a:rPr>
              <a:t>the Rocky Mountains, the Sonoran Desert, the Great Plains, the Grand Canyon, the Gulf of Mexico, and the Rio Grande River. </a:t>
            </a:r>
          </a:p>
          <a:p>
            <a:endParaRPr lang="en-US" sz="2400" dirty="0" smtClean="0">
              <a:latin typeface="Berlin Sans FB Demi"/>
            </a:endParaRPr>
          </a:p>
          <a:p>
            <a:r>
              <a:rPr lang="en-US" sz="2400" dirty="0" smtClean="0">
                <a:latin typeface="Berlin Sans FB Demi"/>
              </a:rPr>
              <a:t>Most people think of the Southwest as a dry and desert place with very flat land, but not enough water for farming.</a:t>
            </a:r>
            <a:endParaRPr lang="en-US" sz="2400" dirty="0">
              <a:latin typeface="Berlin Sans FB Dem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http://enerqihealth.com/wp-content/uploads/2012/03/Desert-Spring-Tucson-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52" y="990600"/>
            <a:ext cx="7162800" cy="4775201"/>
          </a:xfrm>
          <a:prstGeom prst="rect">
            <a:avLst/>
          </a:prstGeom>
          <a:noFill/>
        </p:spPr>
      </p:pic>
      <p:pic>
        <p:nvPicPr>
          <p:cNvPr id="1028" name="Picture 4" descr="http://www.ambwallpapers.com/wp-content/uploads/2015/05/sonoran_desert_wallpaper-normal-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8738"/>
            <a:ext cx="7162800" cy="53721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1666043"/>
            <a:ext cx="6934200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Sonoran Desert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5105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Arizona</a:t>
            </a:r>
            <a:endParaRPr lang="en-US" sz="2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60418" name="Picture 2" descr="http://science-all.com/images/grand-canyon/grand-canyon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382000" cy="52387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1676400"/>
            <a:ext cx="6934200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5838B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Grand Canyon</a:t>
            </a:r>
            <a:endParaRPr lang="en-US" sz="5400" b="1" cap="none" spc="0" dirty="0">
              <a:ln w="11430"/>
              <a:solidFill>
                <a:srgbClr val="5838B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3886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838B2"/>
                </a:solidFill>
                <a:latin typeface="Berlin Sans FB Demi" panose="020E0802020502020306" pitchFamily="34" charset="0"/>
              </a:rPr>
              <a:t>Arizona</a:t>
            </a:r>
            <a:endParaRPr lang="en-US" sz="2400" b="1" dirty="0">
              <a:solidFill>
                <a:srgbClr val="5838B2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greatrides.org/wp-content/uploads/2011/04/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309563" cy="55626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5867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New Mexico</a:t>
            </a:r>
            <a:endParaRPr lang="en-US" sz="2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676400"/>
            <a:ext cx="6934200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Rocky Mountains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cache3.asset-cache.net/xd/534114213.jpg?v=1&amp;c=IWSAsset&amp;k=2&amp;d=0097B5F91B4CA496F521F5B30EF793EF6ADD405C56CDAC578729E4612298E2E88F61E6A7D8D7E8D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382000" cy="4714876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Geography of The Southwest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5105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Oklahoma</a:t>
            </a:r>
            <a:endParaRPr lang="en-US" sz="2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676400"/>
            <a:ext cx="6934200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9012"/>
              </a:avLst>
            </a:prstTxWarp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Great Plains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525</Words>
  <Application>Microsoft Office PowerPoint</Application>
  <PresentationFormat>On-screen Show (4:3)</PresentationFormat>
  <Paragraphs>91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States and Regions</vt:lpstr>
      <vt:lpstr>Lesson Objectives</vt:lpstr>
      <vt:lpstr>Regions of the United States</vt:lpstr>
      <vt:lpstr>The Southwest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Industry of The Southwest</vt:lpstr>
      <vt:lpstr>Tourism of The Southwest</vt:lpstr>
      <vt:lpstr>Tourism of The Southwest</vt:lpstr>
      <vt:lpstr>Tourism of The Southwest</vt:lpstr>
      <vt:lpstr>Tourism of The Southwest</vt:lpstr>
      <vt:lpstr>Tourism of The Southwest</vt:lpstr>
      <vt:lpstr>Tourism of The Southwest</vt:lpstr>
      <vt:lpstr>Tourism of The Southwest</vt:lpstr>
      <vt:lpstr>Cultural Preservation in The Southwest</vt:lpstr>
      <vt:lpstr>Cultural Preservation in The Southwest</vt:lpstr>
      <vt:lpstr>Visiting the Southwest</vt:lpstr>
    </vt:vector>
  </TitlesOfParts>
  <Company>Community School Corp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States and Regions</dc:title>
  <dc:creator>Center Grove</dc:creator>
  <cp:lastModifiedBy>Mexico School District</cp:lastModifiedBy>
  <cp:revision>255</cp:revision>
  <dcterms:created xsi:type="dcterms:W3CDTF">2009-07-21T12:55:22Z</dcterms:created>
  <dcterms:modified xsi:type="dcterms:W3CDTF">2017-06-02T18:30:22Z</dcterms:modified>
</cp:coreProperties>
</file>