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89" r:id="rId5"/>
    <p:sldId id="271" r:id="rId6"/>
    <p:sldId id="272" r:id="rId7"/>
    <p:sldId id="259" r:id="rId8"/>
    <p:sldId id="260" r:id="rId9"/>
    <p:sldId id="261" r:id="rId10"/>
    <p:sldId id="273" r:id="rId11"/>
    <p:sldId id="276" r:id="rId12"/>
    <p:sldId id="284" r:id="rId13"/>
    <p:sldId id="277" r:id="rId14"/>
    <p:sldId id="278" r:id="rId15"/>
    <p:sldId id="279" r:id="rId16"/>
    <p:sldId id="283" r:id="rId17"/>
    <p:sldId id="262" r:id="rId18"/>
    <p:sldId id="285" r:id="rId19"/>
    <p:sldId id="286" r:id="rId20"/>
    <p:sldId id="287" r:id="rId21"/>
    <p:sldId id="275" r:id="rId22"/>
    <p:sldId id="274" r:id="rId23"/>
    <p:sldId id="280" r:id="rId24"/>
    <p:sldId id="281" r:id="rId25"/>
    <p:sldId id="28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4BB5"/>
    <a:srgbClr val="F052DD"/>
    <a:srgbClr val="AC0000"/>
    <a:srgbClr val="FF1D1D"/>
    <a:srgbClr val="5838B2"/>
    <a:srgbClr val="1E1E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57" autoAdjust="0"/>
    <p:restoredTop sz="92430" autoAdjust="0"/>
  </p:normalViewPr>
  <p:slideViewPr>
    <p:cSldViewPr>
      <p:cViewPr>
        <p:scale>
          <a:sx n="60" d="100"/>
          <a:sy n="60" d="100"/>
        </p:scale>
        <p:origin x="-1368" y="-9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94DA79-5B85-4123-913D-7FE206741477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3792F7-DF6F-46B0-9462-5F758B480C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975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792F7-DF6F-46B0-9462-5F758B480C9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792F7-DF6F-46B0-9462-5F758B480C9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792F7-DF6F-46B0-9462-5F758B480C9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792F7-DF6F-46B0-9462-5F758B480C9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792F7-DF6F-46B0-9462-5F758B480C9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792F7-DF6F-46B0-9462-5F758B480C9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792F7-DF6F-46B0-9462-5F758B480C9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792F7-DF6F-46B0-9462-5F758B480C9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2E724-E8E5-43CA-B317-35FBDF487BA0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F13E7-D960-429D-907C-B0860B47E2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2E724-E8E5-43CA-B317-35FBDF487BA0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F13E7-D960-429D-907C-B0860B47E2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2E724-E8E5-43CA-B317-35FBDF487BA0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F13E7-D960-429D-907C-B0860B47E2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2E724-E8E5-43CA-B317-35FBDF487BA0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F13E7-D960-429D-907C-B0860B47E2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2E724-E8E5-43CA-B317-35FBDF487BA0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F13E7-D960-429D-907C-B0860B47E2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2E724-E8E5-43CA-B317-35FBDF487BA0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F13E7-D960-429D-907C-B0860B47E2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2E724-E8E5-43CA-B317-35FBDF487BA0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F13E7-D960-429D-907C-B0860B47E2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2E724-E8E5-43CA-B317-35FBDF487BA0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F13E7-D960-429D-907C-B0860B47E2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2E724-E8E5-43CA-B317-35FBDF487BA0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F13E7-D960-429D-907C-B0860B47E2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2E724-E8E5-43CA-B317-35FBDF487BA0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F13E7-D960-429D-907C-B0860B47E2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2E724-E8E5-43CA-B317-35FBDF487BA0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F13E7-D960-429D-907C-B0860B47E2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2E724-E8E5-43CA-B317-35FBDF487BA0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F13E7-D960-429D-907C-B0860B47E2F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hyperlink" Target="https://www.youtube.com/watch?v=FW-TkpvKPl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76199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erlin Sans FB Demi" panose="020E0802020502020306" pitchFamily="34" charset="0"/>
              </a:rPr>
              <a:t>States and Regions</a:t>
            </a:r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762000"/>
            <a:ext cx="6400800" cy="457200"/>
          </a:xfrm>
        </p:spPr>
        <p:txBody>
          <a:bodyPr>
            <a:normAutofit fontScale="40000" lnSpcReduction="20000"/>
          </a:bodyPr>
          <a:lstStyle/>
          <a:p>
            <a:endParaRPr lang="en-US" dirty="0" smtClean="0"/>
          </a:p>
          <a:p>
            <a:r>
              <a:rPr lang="en-US" dirty="0" smtClean="0">
                <a:latin typeface="Berlin Sans FB Demi" panose="020E0802020502020306" pitchFamily="34" charset="0"/>
              </a:rPr>
              <a:t>Of the country the United States</a:t>
            </a:r>
          </a:p>
        </p:txBody>
      </p:sp>
      <p:pic>
        <p:nvPicPr>
          <p:cNvPr id="19458" name="Picture 2" descr="http://ep.yimg.com/ay/yhst-64576602297917/melissa-doug-united-states-map-floor-puzzle-070821-puzzles-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65" y="1160756"/>
            <a:ext cx="7940336" cy="5289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5965" y="6488668"/>
            <a:ext cx="7864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This image is an actual floor puzzle made by</a:t>
            </a:r>
            <a:endParaRPr lang="en-US" dirty="0"/>
          </a:p>
        </p:txBody>
      </p:sp>
      <p:pic>
        <p:nvPicPr>
          <p:cNvPr id="19460" name="Picture 4" descr="https://upload.wikimedia.org/wikipedia/en/thumb/a/a0/Melissa_%26_Doug_logo.svg/1280px-Melissa_%26_Doug_logo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488668"/>
            <a:ext cx="1143000" cy="36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>
                <a:latin typeface="Berlin Sans FB Demi" panose="020E0802020502020306" pitchFamily="34" charset="0"/>
              </a:rPr>
              <a:t>Geography of the West</a:t>
            </a:r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5257800"/>
          </a:xfrm>
        </p:spPr>
        <p:txBody>
          <a:bodyPr/>
          <a:lstStyle/>
          <a:p>
            <a:pPr marL="457200" lvl="1" indent="0">
              <a:buNone/>
            </a:pPr>
            <a:r>
              <a:rPr lang="en-US" sz="1800" dirty="0" smtClean="0">
                <a:latin typeface="Berlin Sans FB" panose="020E0602020502020306" pitchFamily="34" charset="0"/>
              </a:rPr>
              <a:t>	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4860" y="1142999"/>
            <a:ext cx="89329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Berlin Sans FB" panose="020E0602020502020306" pitchFamily="34" charset="0"/>
              </a:rPr>
              <a:t>The </a:t>
            </a:r>
            <a:r>
              <a:rPr lang="en-US" sz="2400" dirty="0">
                <a:latin typeface="Berlin Sans FB" panose="020E0602020502020306" pitchFamily="34" charset="0"/>
              </a:rPr>
              <a:t>West Region includes the Rocky Mountains and the Pacific Coast. </a:t>
            </a:r>
            <a:r>
              <a:rPr lang="en-US" sz="2400" dirty="0" smtClean="0">
                <a:latin typeface="Berlin Sans FB" panose="020E0602020502020306" pitchFamily="34" charset="0"/>
              </a:rPr>
              <a:t>There are deserts and forests as well. The San Andreas fault is a boundary between 2 tectonic plates. These plates move frequently causing </a:t>
            </a:r>
            <a:r>
              <a:rPr lang="en-US" sz="2400" dirty="0" smtClean="0">
                <a:latin typeface="Berlin Sans FB" panose="020E0602020502020306" pitchFamily="34" charset="0"/>
                <a:hlinkClick r:id="rId2"/>
              </a:rPr>
              <a:t>earthquakes</a:t>
            </a:r>
            <a:r>
              <a:rPr lang="en-US" sz="2400" dirty="0" smtClean="0">
                <a:latin typeface="Berlin Sans FB" panose="020E0602020502020306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Berlin Sans FB" panose="020E0602020502020306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latin typeface="Berlin Sans FB" panose="020E0602020502020306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latin typeface="Berlin Sans FB" panose="020E0602020502020306" pitchFamily="34" charset="0"/>
            </a:endParaRPr>
          </a:p>
        </p:txBody>
      </p:sp>
      <p:pic>
        <p:nvPicPr>
          <p:cNvPr id="2052" name="Picture 4" descr="http://www.cliffshade.com/colorado/images/face_earth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13212"/>
            <a:ext cx="7713740" cy="391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orldlywise.pbworks.com/f/sanandrea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286000"/>
            <a:ext cx="5037746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own Arrow 4"/>
          <p:cNvSpPr/>
          <p:nvPr/>
        </p:nvSpPr>
        <p:spPr>
          <a:xfrm rot="4898715">
            <a:off x="4217248" y="1421033"/>
            <a:ext cx="381000" cy="4143029"/>
          </a:xfrm>
          <a:prstGeom prst="downArrow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97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4800" y="228600"/>
            <a:ext cx="8229600" cy="838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Berlin Sans FB Demi" panose="020E0802020502020306" pitchFamily="34" charset="0"/>
              </a:rPr>
              <a:t>Geography of The West</a:t>
            </a:r>
            <a:endParaRPr lang="en-US" dirty="0">
              <a:latin typeface="Berlin Sans FB Demi" panose="020E0802020502020306" pitchFamily="34" charset="0"/>
            </a:endParaRPr>
          </a:p>
        </p:txBody>
      </p:sp>
      <p:pic>
        <p:nvPicPr>
          <p:cNvPr id="9218" name="Picture 2" descr="http://travelchannel.sndimg.com/content/dam/images/travel/fullset/2011/09/30/fb/idea_ss_pch-roadtrip_001_596x33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8430366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1000" y="1676400"/>
            <a:ext cx="6934200" cy="1981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FadeRight">
              <a:avLst>
                <a:gd name="adj" fmla="val 19012"/>
              </a:avLst>
            </a:prstTxWarp>
            <a:spAutoFit/>
            <a:scene3d>
              <a:camera prst="perspectiveContrastingRightFacing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Pacific Coast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7079" y="5410200"/>
            <a:ext cx="3858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Washington, Oregon, California</a:t>
            </a:r>
            <a:endParaRPr lang="en-US" dirty="0">
              <a:solidFill>
                <a:srgbClr val="FF000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6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erlin Sans FB Demi" panose="020E0802020502020306" pitchFamily="34" charset="0"/>
              </a:rPr>
              <a:t>Geography of The West</a:t>
            </a:r>
            <a:endParaRPr lang="en-US" dirty="0">
              <a:latin typeface="Berlin Sans FB Demi" panose="020E0802020502020306" pitchFamily="34" charset="0"/>
            </a:endParaRPr>
          </a:p>
        </p:txBody>
      </p:sp>
      <p:pic>
        <p:nvPicPr>
          <p:cNvPr id="3074" name="Picture 2" descr="http://ece6a217f0285d33c52d-fae70aa6c46c15c7e5fdc2683396a21c.r52.cf1.rackcdn.com/2/3/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84582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85800" y="1676400"/>
            <a:ext cx="6934200" cy="1981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FadeRight">
              <a:avLst>
                <a:gd name="adj" fmla="val 19012"/>
              </a:avLst>
            </a:prstTxWarp>
            <a:spAutoFit/>
            <a:scene3d>
              <a:camera prst="perspectiveContrastingRightFacing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Rocky Mountains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63663" y="6096000"/>
            <a:ext cx="5763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Colorado, Nevada, Utah, Idaho, Wyoming, Montana</a:t>
            </a:r>
            <a:endParaRPr lang="en-US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81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4800" y="228600"/>
            <a:ext cx="8229600" cy="838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Berlin Sans FB Demi" panose="020E0802020502020306" pitchFamily="34" charset="0"/>
              </a:rPr>
              <a:t>Geography of The West</a:t>
            </a:r>
            <a:endParaRPr lang="en-US" dirty="0">
              <a:latin typeface="Berlin Sans FB Demi" panose="020E0802020502020306" pitchFamily="34" charset="0"/>
            </a:endParaRPr>
          </a:p>
        </p:txBody>
      </p:sp>
      <p:pic>
        <p:nvPicPr>
          <p:cNvPr id="8194" name="Picture 2" descr="http://mustseeplaces.eu/wp-content/uploads/2015/03/dry-heat-death-valley-national-park-californ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7467600" cy="560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63663" y="6096000"/>
            <a:ext cx="5037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Nevada and California – hottest place in U.S.</a:t>
            </a:r>
            <a:endParaRPr lang="en-US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1676400"/>
            <a:ext cx="6934200" cy="1981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FadeRight">
              <a:avLst>
                <a:gd name="adj" fmla="val 19012"/>
              </a:avLst>
            </a:prstTxWarp>
            <a:spAutoFit/>
            <a:scene3d>
              <a:camera prst="perspectiveContrastingRightFacing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Death Valley Desert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587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4800" y="228600"/>
            <a:ext cx="8229600" cy="838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Berlin Sans FB Demi" panose="020E0802020502020306" pitchFamily="34" charset="0"/>
              </a:rPr>
              <a:t>Geography of The West</a:t>
            </a:r>
            <a:endParaRPr lang="en-US" dirty="0">
              <a:latin typeface="Berlin Sans FB Demi" panose="020E0802020502020306" pitchFamily="34" charset="0"/>
            </a:endParaRPr>
          </a:p>
        </p:txBody>
      </p:sp>
      <p:pic>
        <p:nvPicPr>
          <p:cNvPr id="7170" name="Picture 2" descr="http://www.gannett-cdn.com/-mm-/c75efb58c1249076bea1bc6481805f586d710430/c=46-0-755-533&amp;r=x513&amp;c=680x510/local/-/media/Salem/Salem/2014/03/19/1395261936000-J0-20131028-OUTDOORS-310280043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90600"/>
            <a:ext cx="7467600" cy="560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14400" y="1447800"/>
            <a:ext cx="6934200" cy="1981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FadeRight">
              <a:avLst>
                <a:gd name="adj" fmla="val 19012"/>
              </a:avLst>
            </a:prstTxWarp>
            <a:spAutoFit/>
            <a:scene3d>
              <a:camera prst="perspectiveContrastingRightFacing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Redwood Forest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58876" y="6119674"/>
            <a:ext cx="1417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California</a:t>
            </a:r>
            <a:endParaRPr lang="en-US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62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3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4800" y="228600"/>
            <a:ext cx="8229600" cy="838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Berlin Sans FB Demi" panose="020E0802020502020306" pitchFamily="34" charset="0"/>
              </a:rPr>
              <a:t>Geography of The West</a:t>
            </a:r>
            <a:endParaRPr lang="en-US" dirty="0">
              <a:latin typeface="Berlin Sans FB Demi" panose="020E0802020502020306" pitchFamily="34" charset="0"/>
            </a:endParaRPr>
          </a:p>
        </p:txBody>
      </p:sp>
      <p:pic>
        <p:nvPicPr>
          <p:cNvPr id="6146" name="Picture 2" descr="https://lonelyplanetwp.imgix.net/2016/01/Bison-crossing-river-in-Yellowstone.-Image-courtesy-of-Wyoming-Office-of-Tourism.jpg?auto=enhance&amp;fit=min&amp;q=40&amp;w=147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30" y="1079377"/>
            <a:ext cx="8229970" cy="548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" y="1371600"/>
            <a:ext cx="7696200" cy="3048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FadeRight">
              <a:avLst>
                <a:gd name="adj" fmla="val 13187"/>
              </a:avLst>
            </a:prstTxWarp>
            <a:spAutoFit/>
            <a:scene3d>
              <a:camera prst="perspectiveContrastingRightFacing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Yellowstone </a:t>
            </a:r>
          </a:p>
          <a:p>
            <a:pPr algn="ctr"/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1200" y="5528115"/>
            <a:ext cx="3056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Idaho, Wyoming, Montana</a:t>
            </a:r>
            <a:endParaRPr lang="en-US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08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>
                <a:latin typeface="Berlin Sans FB Demi" panose="020E0802020502020306" pitchFamily="34" charset="0"/>
              </a:rPr>
              <a:t>Economy of the West</a:t>
            </a:r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5257800"/>
          </a:xfrm>
        </p:spPr>
        <p:txBody>
          <a:bodyPr/>
          <a:lstStyle/>
          <a:p>
            <a:pPr marL="457200" lvl="1" indent="0">
              <a:buNone/>
            </a:pPr>
            <a:r>
              <a:rPr lang="en-US" sz="1800" dirty="0" smtClean="0">
                <a:latin typeface="Berlin Sans FB" panose="020E0602020502020306" pitchFamily="34" charset="0"/>
              </a:rPr>
              <a:t>	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1142999"/>
            <a:ext cx="7924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Berlin Sans FB" panose="020E0602020502020306" pitchFamily="34" charset="0"/>
              </a:rPr>
              <a:t>The West builds their economy (making money) from: </a:t>
            </a:r>
          </a:p>
          <a:p>
            <a:endParaRPr lang="en-US" sz="2400" dirty="0" smtClean="0">
              <a:latin typeface="Berlin Sans FB" panose="020E0602020502020306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Berlin Sans FB" panose="020E0602020502020306" pitchFamily="34" charset="0"/>
              </a:rPr>
              <a:t>industry (making things like cars or computers),  </a:t>
            </a:r>
          </a:p>
          <a:p>
            <a:endParaRPr lang="en-US" sz="2400" dirty="0" smtClean="0">
              <a:latin typeface="Berlin Sans FB" panose="020E0602020502020306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Berlin Sans FB" panose="020E0602020502020306" pitchFamily="34" charset="0"/>
              </a:rPr>
              <a:t>agriculture (farming, wineries)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Berlin Sans FB" panose="020E0602020502020306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Berlin Sans FB" panose="020E0602020502020306" pitchFamily="34" charset="0"/>
              </a:rPr>
              <a:t>ranching (raising cattle),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latin typeface="Berlin Sans FB" panose="020E0602020502020306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Berlin Sans FB" panose="020E0602020502020306" pitchFamily="34" charset="0"/>
              </a:rPr>
              <a:t>mining.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Berlin Sans FB" panose="020E0602020502020306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Berlin Sans FB" panose="020E0602020502020306" pitchFamily="34" charset="0"/>
              </a:rPr>
              <a:t>and tourism.</a:t>
            </a:r>
          </a:p>
        </p:txBody>
      </p:sp>
    </p:spTree>
    <p:extLst>
      <p:ext uri="{BB962C8B-B14F-4D97-AF65-F5344CB8AC3E}">
        <p14:creationId xmlns:p14="http://schemas.microsoft.com/office/powerpoint/2010/main" val="150913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erlin Sans FB Demi" panose="020E0802020502020306" pitchFamily="34" charset="0"/>
              </a:rPr>
              <a:t>Industry of The West</a:t>
            </a:r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63663" y="6096000"/>
            <a:ext cx="5763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Colorado, Nevada, Utah, Idaho, Wyoming, Montana</a:t>
            </a:r>
            <a:endParaRPr lang="en-US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3076" name="Picture 4" descr="http://blogs.reuters.com/mediafile/files/2011/12/IMG_147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6" r="4184" b="5068"/>
          <a:stretch/>
        </p:blipFill>
        <p:spPr bwMode="auto">
          <a:xfrm>
            <a:off x="609600" y="1066800"/>
            <a:ext cx="7772399" cy="568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69150" y="556260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1E1EF6"/>
                </a:solidFill>
              </a:rPr>
              <a:t>Building computers in Silicon Valley</a:t>
            </a:r>
            <a:endParaRPr lang="en-US" sz="2400" b="1" dirty="0">
              <a:solidFill>
                <a:srgbClr val="1E1EF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4" dur="5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smtClean="0">
                <a:latin typeface="Berlin Sans FB Demi" panose="020E0802020502020306" pitchFamily="34" charset="0"/>
              </a:rPr>
              <a:t>Agriculture of The West</a:t>
            </a:r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63663" y="6096000"/>
            <a:ext cx="5763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Colorado, Nevada, Utah, Idaho, Wyoming, Montana</a:t>
            </a:r>
            <a:endParaRPr lang="en-US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0" y="1700249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1E1EF6"/>
                </a:solidFill>
              </a:rPr>
              <a:t>A vineyard in California wine country</a:t>
            </a:r>
            <a:endParaRPr lang="en-US" sz="2400" b="1" dirty="0">
              <a:solidFill>
                <a:srgbClr val="1E1EF6"/>
              </a:solidFill>
            </a:endParaRPr>
          </a:p>
        </p:txBody>
      </p:sp>
      <p:sp>
        <p:nvSpPr>
          <p:cNvPr id="3" name="AutoShape 2" descr="http://www.fodors.com/wire/Napa-Valle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http://www.fodors.com/wire/Napa-Valley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http://www.fodors.com/wire/Napa-Valley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http://www.fodors.com/wire/Napa-Valley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69" name="Picture 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00"/>
          <a:stretch/>
        </p:blipFill>
        <p:spPr bwMode="auto">
          <a:xfrm>
            <a:off x="307975" y="756723"/>
            <a:ext cx="4802011" cy="2718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1" descr="http://www.simplot.com/channelImagesUpload/1736/potato_row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3657600"/>
            <a:ext cx="7086600" cy="271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35844" y="4191000"/>
            <a:ext cx="1520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1E1EF6"/>
                </a:solidFill>
              </a:rPr>
              <a:t>A potato farm in Idaho</a:t>
            </a:r>
            <a:endParaRPr lang="en-US" sz="2400" b="1" dirty="0">
              <a:solidFill>
                <a:srgbClr val="1E1EF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74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3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2" dur="3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smtClean="0">
                <a:latin typeface="Berlin Sans FB Demi" panose="020E0802020502020306" pitchFamily="34" charset="0"/>
              </a:rPr>
              <a:t>Ranching in The West</a:t>
            </a:r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63663" y="6096000"/>
            <a:ext cx="5763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Colorado, Nevada, Utah, Idaho, Wyoming, Montana</a:t>
            </a:r>
            <a:endParaRPr lang="en-US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0" y="1700249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1E1EF6"/>
                </a:solidFill>
              </a:rPr>
              <a:t>A family ranch in Montana</a:t>
            </a:r>
            <a:endParaRPr lang="en-US" sz="2400" b="1" dirty="0">
              <a:solidFill>
                <a:srgbClr val="1E1EF6"/>
              </a:solidFill>
            </a:endParaRPr>
          </a:p>
        </p:txBody>
      </p:sp>
      <p:sp>
        <p:nvSpPr>
          <p:cNvPr id="3" name="AutoShape 2" descr="http://www.fodors.com/wire/Napa-Valle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http://www.fodors.com/wire/Napa-Valley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http://www.fodors.com/wire/Napa-Valley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http://www.fodors.com/wire/Napa-Valley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65175" y="4648200"/>
            <a:ext cx="1520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1E1EF6"/>
                </a:solidFill>
              </a:rPr>
              <a:t>Driving cattle in Wyoming</a:t>
            </a:r>
            <a:endParaRPr lang="en-US" sz="2400" b="1" dirty="0">
              <a:solidFill>
                <a:srgbClr val="1E1EF6"/>
              </a:solidFill>
            </a:endParaRPr>
          </a:p>
        </p:txBody>
      </p:sp>
      <p:pic>
        <p:nvPicPr>
          <p:cNvPr id="16386" name="Picture 2" descr="http://www.tsln.com/csp/mediapool/sites/dt.common.streams.StreamServer.cls?STREAMOID=aYpTRLeGCefG0F3F9R0siM$daE2N3K4ZzOUsqbU5sYsnb7qF1Ew77Yb9chcsnbaoWCsjLu883Ygn4B49Lvm9bPe2QeMKQdVeZmXF$9l$4uCZ8QDXhaHEp3rvzXRJFdy0KqPHLoMevcTLo3h8xh70Y6N_U_CryOsw6FTOdKL_jpQ-&amp;CONTENTTYPE=image/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" t="13931"/>
          <a:stretch/>
        </p:blipFill>
        <p:spPr bwMode="auto">
          <a:xfrm>
            <a:off x="92106" y="838200"/>
            <a:ext cx="6435346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i2.cdn.turner.com/cnnnext/dam/assets/130302225705-cowboy-vacation-doublerafter-horizontal-large-galler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81" y="3124201"/>
            <a:ext cx="6007530" cy="3383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98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4" dur="3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erlin Sans FB Demi" panose="020E0802020502020306" pitchFamily="34" charset="0"/>
              </a:rPr>
              <a:t>Lesson Objectives</a:t>
            </a:r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pPr>
              <a:buFont typeface="Webdings" panose="05030102010509060703" pitchFamily="18" charset="2"/>
              <a:buChar char=""/>
            </a:pPr>
            <a:r>
              <a:rPr lang="en-US" dirty="0" smtClean="0">
                <a:latin typeface="Berlin Sans FB" panose="020E0602020502020306" pitchFamily="34" charset="0"/>
              </a:rPr>
              <a:t>Identify </a:t>
            </a:r>
            <a:r>
              <a:rPr lang="en-US" dirty="0">
                <a:latin typeface="Berlin Sans FB" panose="020E0602020502020306" pitchFamily="34" charset="0"/>
              </a:rPr>
              <a:t>the United States as a nation in North America. </a:t>
            </a:r>
            <a:endParaRPr lang="en-US" dirty="0" smtClean="0">
              <a:latin typeface="Berlin Sans FB" panose="020E0602020502020306" pitchFamily="34" charset="0"/>
            </a:endParaRPr>
          </a:p>
          <a:p>
            <a:pPr marL="0" indent="0">
              <a:buNone/>
            </a:pPr>
            <a:endParaRPr lang="en-US" dirty="0" smtClean="0">
              <a:latin typeface="Berlin Sans FB" panose="020E0602020502020306" pitchFamily="34" charset="0"/>
            </a:endParaRPr>
          </a:p>
          <a:p>
            <a:pPr>
              <a:buFont typeface="Webdings" panose="05030102010509060703" pitchFamily="18" charset="2"/>
              <a:buChar char="þ"/>
            </a:pPr>
            <a:r>
              <a:rPr lang="en-US" dirty="0" smtClean="0">
                <a:latin typeface="Berlin Sans FB" panose="020E0602020502020306" pitchFamily="34" charset="0"/>
              </a:rPr>
              <a:t>Identify the different geographic, economic, and cultural characteristics of each region.</a:t>
            </a:r>
            <a:endParaRPr lang="en-US" dirty="0">
              <a:latin typeface="Berlin Sans FB" panose="020E0602020502020306" pitchFamily="34" charset="0"/>
            </a:endParaRPr>
          </a:p>
          <a:p>
            <a:pPr marL="0" indent="0">
              <a:buNone/>
            </a:pPr>
            <a:endParaRPr lang="en-US" dirty="0" smtClean="0">
              <a:latin typeface="Berlin Sans FB" panose="020E0602020502020306" pitchFamily="34" charset="0"/>
            </a:endParaRPr>
          </a:p>
          <a:p>
            <a:pPr>
              <a:buFont typeface="Webdings" panose="05030102010509060703" pitchFamily="18" charset="2"/>
              <a:buChar char="þ"/>
            </a:pPr>
            <a:r>
              <a:rPr lang="en-US" dirty="0" smtClean="0">
                <a:latin typeface="Berlin Sans FB" panose="020E0602020502020306" pitchFamily="34" charset="0"/>
              </a:rPr>
              <a:t>Describe the relative location of the five regions of the United States.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smtClean="0">
                <a:latin typeface="Berlin Sans FB Demi" panose="020E0802020502020306" pitchFamily="34" charset="0"/>
              </a:rPr>
              <a:t>Mining in The West</a:t>
            </a:r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63663" y="6096000"/>
            <a:ext cx="5763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Colorado, Nevada, Utah, Idaho, Wyoming, Montana</a:t>
            </a:r>
            <a:endParaRPr lang="en-US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AutoShape 2" descr="http://www.fodors.com/wire/Napa-Valle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http://www.fodors.com/wire/Napa-Valley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http://www.fodors.com/wire/Napa-Valley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http://www.fodors.com/wire/Napa-Valley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0" name="Picture 2" descr="https://upload.wikimedia.org/wikipedia/commons/5/54/Bingham_Canyon_April_2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828751"/>
            <a:ext cx="75184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19200" y="22098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A copper mine in Utah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49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>
                <a:latin typeface="Berlin Sans FB Demi" panose="020E0802020502020306" pitchFamily="34" charset="0"/>
              </a:rPr>
              <a:t>Visiting the West</a:t>
            </a:r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5257800"/>
          </a:xfrm>
        </p:spPr>
        <p:txBody>
          <a:bodyPr/>
          <a:lstStyle/>
          <a:p>
            <a:pPr marL="457200" lvl="1" indent="0">
              <a:buNone/>
            </a:pPr>
            <a:r>
              <a:rPr lang="en-US" sz="1800" dirty="0" smtClean="0">
                <a:latin typeface="Berlin Sans FB" panose="020E0602020502020306" pitchFamily="34" charset="0"/>
              </a:rPr>
              <a:t>	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1142999"/>
            <a:ext cx="7924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 smtClean="0">
              <a:latin typeface="Berlin Sans FB" panose="020E0602020502020306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Berlin Sans FB" panose="020E0602020502020306" pitchFamily="34" charset="0"/>
              </a:rPr>
              <a:t>Important cities in the West include Denver in Colorado, Los Angeles and San Francisco in California, Seattle in Washington, Salt Lake City in Utah, and Las Vegas in Nevada.</a:t>
            </a:r>
          </a:p>
          <a:p>
            <a:endParaRPr lang="en-US" sz="2400" dirty="0" smtClean="0">
              <a:latin typeface="Berlin Sans FB" panose="020E0602020502020306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Berlin Sans FB" panose="020E0602020502020306" pitchFamily="34" charset="0"/>
              </a:rPr>
              <a:t>Tourist sites people like to visit in the West include: the Hollywood Walk of Fame, Yellowstone National Park, the Golden Gate Bridge, Disneyland, Universal Studios, Death Valley National Park, Redwood National Park.</a:t>
            </a:r>
          </a:p>
          <a:p>
            <a:endParaRPr lang="en-US" sz="2400" dirty="0">
              <a:latin typeface="Berlin Sans FB" panose="020E0602020502020306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Berlin Sans FB" panose="020E0602020502020306" pitchFamily="34" charset="0"/>
              </a:rPr>
              <a:t>The population of the West is about 60 million people. </a:t>
            </a:r>
          </a:p>
        </p:txBody>
      </p:sp>
    </p:spTree>
    <p:extLst>
      <p:ext uri="{BB962C8B-B14F-4D97-AF65-F5344CB8AC3E}">
        <p14:creationId xmlns:p14="http://schemas.microsoft.com/office/powerpoint/2010/main" val="261888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jumpfreshllc.com/wp-content/uploads/2015/10/L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8754533" cy="49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228600"/>
            <a:ext cx="8229600" cy="838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Berlin Sans FB Demi" panose="020E0802020502020306" pitchFamily="34" charset="0"/>
              </a:rPr>
              <a:t>Points of Interest and Tourism in The West</a:t>
            </a:r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2692153"/>
            <a:ext cx="7467600" cy="1981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FadeRight">
              <a:avLst>
                <a:gd name="adj" fmla="val 19012"/>
              </a:avLst>
            </a:prstTxWarp>
            <a:spAutoFit/>
            <a:scene3d>
              <a:camera prst="perspectiveContrastingRightFacing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Los Angeles, California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78263" y="5712781"/>
            <a:ext cx="3056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California</a:t>
            </a:r>
            <a:endParaRPr lang="en-US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91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04800" y="228600"/>
            <a:ext cx="8229600" cy="838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latin typeface="Berlin Sans FB Demi" panose="020E0802020502020306" pitchFamily="34" charset="0"/>
              </a:rPr>
              <a:t>Points of Interest and Tourism in The West</a:t>
            </a:r>
            <a:endParaRPr lang="en-US" sz="4000" dirty="0">
              <a:latin typeface="Berlin Sans FB Demi" panose="020E0802020502020306" pitchFamily="34" charset="0"/>
            </a:endParaRPr>
          </a:p>
        </p:txBody>
      </p:sp>
      <p:pic>
        <p:nvPicPr>
          <p:cNvPr id="11268" name="Picture 4" descr="https://w-dog.net/wallpapers/2/6/508157332203856/town-san-francisco-san-francisco-california-united-states-golden-gate-bridge-golden-gate-bridge-suspension-bridge-beach-beach-water-morning-derek-slagle-rhotograph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62220"/>
            <a:ext cx="8011011" cy="5273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6305" y="1968623"/>
            <a:ext cx="7467600" cy="1981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FadeRight">
              <a:avLst>
                <a:gd name="adj" fmla="val 19012"/>
              </a:avLst>
            </a:prstTxWarp>
            <a:spAutoFit/>
            <a:scene3d>
              <a:camera prst="perspectiveContrastingRightFacing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Golden Gate Bridge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7400" y="6187450"/>
            <a:ext cx="3056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San Francisco, California</a:t>
            </a:r>
            <a:endParaRPr lang="en-US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8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04800" y="228600"/>
            <a:ext cx="8229600" cy="838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latin typeface="Berlin Sans FB Demi" panose="020E0802020502020306" pitchFamily="34" charset="0"/>
              </a:rPr>
              <a:t>Points of Interest and Tourism in The West</a:t>
            </a:r>
            <a:endParaRPr lang="en-US" sz="4000" dirty="0">
              <a:latin typeface="Berlin Sans FB Demi" panose="020E0802020502020306" pitchFamily="34" charset="0"/>
            </a:endParaRPr>
          </a:p>
        </p:txBody>
      </p:sp>
      <p:pic>
        <p:nvPicPr>
          <p:cNvPr id="10242" name="Picture 2" descr="http://www.panache.voyage/wp-content/uploads/2013/07/Hollywood-Walk-of-Fame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63" y="1447800"/>
            <a:ext cx="7620000" cy="529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33400" y="3581400"/>
            <a:ext cx="7467600" cy="1981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FadeRight">
              <a:avLst>
                <a:gd name="adj" fmla="val 19012"/>
              </a:avLst>
            </a:prstTxWarp>
            <a:spAutoFit/>
            <a:scene3d>
              <a:camera prst="perspectiveContrastingRightFacing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Hollywood Walk of Fame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5008602"/>
            <a:ext cx="3056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Los Angeles, California</a:t>
            </a:r>
            <a:endParaRPr lang="en-US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402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04800" y="228600"/>
            <a:ext cx="8229600" cy="838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latin typeface="Berlin Sans FB Demi" panose="020E0802020502020306" pitchFamily="34" charset="0"/>
              </a:rPr>
              <a:t>Points of Interest and Tourism in The West</a:t>
            </a:r>
            <a:endParaRPr lang="en-US" sz="4000" dirty="0">
              <a:latin typeface="Berlin Sans FB Demi" panose="020E0802020502020306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5008602"/>
            <a:ext cx="3056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Los Angeles, California</a:t>
            </a:r>
            <a:endParaRPr lang="en-US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18434" name="Picture 2" descr="https://secure.parksandresorts.wdpromedia.com/resize/mwImage/1/900/360/90/wdpromedia.disney.go.com/media/wdpro-assets/dlr/parks-and-tickets/destinations/disneyland-park/disneyland-00-full.jpg?150520131021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87" y="1800064"/>
            <a:ext cx="8572500" cy="449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68550" y="1981200"/>
            <a:ext cx="7467600" cy="1981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FadeRight">
              <a:avLst>
                <a:gd name="adj" fmla="val 19012"/>
              </a:avLst>
            </a:prstTxWarp>
            <a:spAutoFit/>
            <a:scene3d>
              <a:camera prst="perspectiveContrastingRightFacing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Disneyland 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2296" y="5638800"/>
            <a:ext cx="3056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Anaheim, California</a:t>
            </a:r>
            <a:endParaRPr lang="en-US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21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erlin Sans FB Demi" panose="020E0802020502020306" pitchFamily="34" charset="0"/>
              </a:rPr>
              <a:t>Vocabulary words to learn</a:t>
            </a:r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Berlin Sans FB" panose="020E0602020502020306" pitchFamily="34" charset="0"/>
              </a:rPr>
              <a:t>Contiguous</a:t>
            </a:r>
          </a:p>
          <a:p>
            <a:r>
              <a:rPr lang="en-US" dirty="0" smtClean="0">
                <a:latin typeface="Berlin Sans FB" panose="020E0602020502020306" pitchFamily="34" charset="0"/>
              </a:rPr>
              <a:t>Region</a:t>
            </a:r>
          </a:p>
          <a:p>
            <a:r>
              <a:rPr lang="en-US" dirty="0" smtClean="0">
                <a:latin typeface="Berlin Sans FB" panose="020E0602020502020306" pitchFamily="34" charset="0"/>
              </a:rPr>
              <a:t>Relative location</a:t>
            </a:r>
          </a:p>
          <a:p>
            <a:r>
              <a:rPr lang="en-US" dirty="0" smtClean="0">
                <a:latin typeface="Berlin Sans FB" panose="020E0602020502020306" pitchFamily="34" charset="0"/>
              </a:rPr>
              <a:t>Continent</a:t>
            </a:r>
          </a:p>
          <a:p>
            <a:r>
              <a:rPr lang="en-US" dirty="0" smtClean="0">
                <a:latin typeface="Berlin Sans FB" panose="020E0602020502020306" pitchFamily="34" charset="0"/>
              </a:rPr>
              <a:t>Population</a:t>
            </a:r>
          </a:p>
          <a:p>
            <a:pPr>
              <a:buNone/>
            </a:pPr>
            <a:endParaRPr lang="en-US" dirty="0" smtClean="0">
              <a:latin typeface="Berlin Sans FB" panose="020E0602020502020306" pitchFamily="34" charset="0"/>
            </a:endParaRPr>
          </a:p>
          <a:p>
            <a:pPr>
              <a:buNone/>
            </a:pPr>
            <a:r>
              <a:rPr lang="en-US" dirty="0" smtClean="0">
                <a:latin typeface="Berlin Sans FB" panose="020E0602020502020306" pitchFamily="34" charset="0"/>
              </a:rPr>
              <a:t>As you learn these words today record them on your note sheet.</a:t>
            </a:r>
            <a:endParaRPr lang="en-US" dirty="0">
              <a:latin typeface="Berlin Sans FB" panose="020E0602020502020306" pitchFamily="34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24399" y="1143000"/>
            <a:ext cx="3908323" cy="3124200"/>
          </a:xfrm>
          <a:prstGeom prst="ellipse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erlin Sans FB Demi" panose="020E0802020502020306" pitchFamily="34" charset="0"/>
              </a:rPr>
              <a:t>A Country in North America</a:t>
            </a:r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Berlin Sans FB Demi" panose="020E0802020502020306" pitchFamily="34" charset="0"/>
              </a:rPr>
              <a:t>The United States is located in the </a:t>
            </a:r>
            <a:r>
              <a:rPr lang="en-US" dirty="0">
                <a:ln>
                  <a:solidFill>
                    <a:srgbClr val="F052DD"/>
                  </a:solidFill>
                </a:ln>
                <a:latin typeface="Berlin Sans FB Demi" panose="020E0802020502020306" pitchFamily="34" charset="0"/>
              </a:rPr>
              <a:t>continent</a:t>
            </a:r>
            <a:r>
              <a:rPr lang="en-US" sz="2800" dirty="0" smtClean="0">
                <a:latin typeface="Berlin Sans FB Demi" panose="020E0802020502020306" pitchFamily="34" charset="0"/>
              </a:rPr>
              <a:t> of North America. There are seven </a:t>
            </a:r>
            <a:r>
              <a:rPr lang="en-US" sz="2800" u="sng" dirty="0" smtClean="0">
                <a:latin typeface="Berlin Sans FB Demi" panose="020E0802020502020306" pitchFamily="34" charset="0"/>
              </a:rPr>
              <a:t>continents</a:t>
            </a:r>
            <a:r>
              <a:rPr lang="en-US" sz="2800" dirty="0" smtClean="0">
                <a:latin typeface="Berlin Sans FB Demi" panose="020E0802020502020306" pitchFamily="34" charset="0"/>
              </a:rPr>
              <a:t>, or large land masses, that make up Earth.</a:t>
            </a:r>
            <a:endParaRPr lang="en-US" dirty="0" smtClean="0">
              <a:latin typeface="Berlin Sans FB Demi" panose="020E0802020502020306" pitchFamily="34" charset="0"/>
            </a:endParaRPr>
          </a:p>
        </p:txBody>
      </p:sp>
      <p:pic>
        <p:nvPicPr>
          <p:cNvPr id="23556" name="Picture 4" descr="http://media.web.britannica.com/eb-media/59/89959-050-6CC4DDA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64" y="2514600"/>
            <a:ext cx="771093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06613" y="2839595"/>
            <a:ext cx="2081187" cy="938558"/>
            <a:chOff x="106613" y="2839595"/>
            <a:chExt cx="2081187" cy="938558"/>
          </a:xfrm>
        </p:grpSpPr>
        <p:sp>
          <p:nvSpPr>
            <p:cNvPr id="4" name="Up Arrow 3"/>
            <p:cNvSpPr/>
            <p:nvPr/>
          </p:nvSpPr>
          <p:spPr>
            <a:xfrm rot="6114371">
              <a:off x="677928" y="2268280"/>
              <a:ext cx="938558" cy="2081187"/>
            </a:xfrm>
            <a:prstGeom prst="upArrow">
              <a:avLst/>
            </a:prstGeom>
            <a:solidFill>
              <a:srgbClr val="F052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 rot="674941">
              <a:off x="172148" y="3055563"/>
              <a:ext cx="167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Berlin Sans FB" panose="020E0602020502020306" pitchFamily="34" charset="0"/>
                </a:rPr>
                <a:t>Our continent</a:t>
              </a:r>
              <a:endParaRPr lang="en-US" dirty="0">
                <a:latin typeface="Berlin Sans FB" panose="020E0602020502020306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253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3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erlin Sans FB Demi" panose="020E0802020502020306" pitchFamily="34" charset="0"/>
              </a:rPr>
              <a:t>A Country in North America</a:t>
            </a:r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Berlin Sans FB Demi" panose="020E0802020502020306" pitchFamily="34" charset="0"/>
              </a:rPr>
              <a:t>The United States is one of the largest </a:t>
            </a:r>
            <a:r>
              <a:rPr lang="en-US" sz="2800" dirty="0" smtClean="0">
                <a:ln>
                  <a:solidFill>
                    <a:srgbClr val="F052DD"/>
                  </a:solidFill>
                </a:ln>
                <a:latin typeface="Berlin Sans FB Demi" panose="020E0802020502020306" pitchFamily="34" charset="0"/>
              </a:rPr>
              <a:t>countries</a:t>
            </a:r>
            <a:r>
              <a:rPr lang="en-US" sz="2800" dirty="0" smtClean="0">
                <a:latin typeface="Berlin Sans FB Demi" panose="020E0802020502020306" pitchFamily="34" charset="0"/>
              </a:rPr>
              <a:t> in North America. </a:t>
            </a:r>
          </a:p>
          <a:p>
            <a:r>
              <a:rPr lang="en-US" sz="2800" dirty="0" smtClean="0">
                <a:latin typeface="Berlin Sans FB Demi" panose="020E0802020502020306" pitchFamily="34" charset="0"/>
              </a:rPr>
              <a:t>You can measure the size of a country in two different ways:</a:t>
            </a:r>
          </a:p>
          <a:p>
            <a:pPr lvl="1"/>
            <a:r>
              <a:rPr lang="en-US" sz="2400" dirty="0" smtClean="0">
                <a:latin typeface="Berlin Sans FB Demi" panose="020E0802020502020306" pitchFamily="34" charset="0"/>
              </a:rPr>
              <a:t>land area (physical geography)</a:t>
            </a:r>
          </a:p>
          <a:p>
            <a:pPr lvl="1"/>
            <a:r>
              <a:rPr lang="en-US" sz="2400" u="sng" dirty="0" smtClean="0">
                <a:latin typeface="Berlin Sans FB Demi" panose="020E0802020502020306" pitchFamily="34" charset="0"/>
              </a:rPr>
              <a:t>population</a:t>
            </a:r>
            <a:r>
              <a:rPr lang="en-US" sz="2400" dirty="0" smtClean="0">
                <a:latin typeface="Berlin Sans FB Demi" panose="020E0802020502020306" pitchFamily="34" charset="0"/>
              </a:rPr>
              <a:t> (number of people)</a:t>
            </a:r>
          </a:p>
          <a:p>
            <a:r>
              <a:rPr lang="en-US" dirty="0" smtClean="0">
                <a:latin typeface="Berlin Sans FB Demi" panose="020E0802020502020306" pitchFamily="34" charset="0"/>
              </a:rPr>
              <a:t>In land area, </a:t>
            </a:r>
            <a:r>
              <a:rPr lang="en-US" i="1" dirty="0" smtClean="0">
                <a:latin typeface="Berlin Sans FB Demi" panose="020E0802020502020306" pitchFamily="34" charset="0"/>
              </a:rPr>
              <a:t>Canada</a:t>
            </a:r>
            <a:r>
              <a:rPr lang="en-US" dirty="0" smtClean="0">
                <a:latin typeface="Berlin Sans FB Demi" panose="020E0802020502020306" pitchFamily="34" charset="0"/>
              </a:rPr>
              <a:t> is the largest country in North America (USA is 2</a:t>
            </a:r>
            <a:r>
              <a:rPr lang="en-US" baseline="30000" dirty="0" smtClean="0">
                <a:latin typeface="Berlin Sans FB Demi" panose="020E0802020502020306" pitchFamily="34" charset="0"/>
              </a:rPr>
              <a:t>nd</a:t>
            </a:r>
            <a:r>
              <a:rPr lang="en-US" dirty="0" smtClean="0">
                <a:latin typeface="Berlin Sans FB Demi" panose="020E0802020502020306" pitchFamily="34" charset="0"/>
              </a:rPr>
              <a:t>). </a:t>
            </a:r>
          </a:p>
          <a:p>
            <a:r>
              <a:rPr lang="en-US" dirty="0" smtClean="0">
                <a:latin typeface="Berlin Sans FB Demi" panose="020E0802020502020306" pitchFamily="34" charset="0"/>
              </a:rPr>
              <a:t>In population, the </a:t>
            </a:r>
            <a:r>
              <a:rPr lang="en-US" i="1" dirty="0" smtClean="0">
                <a:latin typeface="Berlin Sans FB Demi" panose="020E0802020502020306" pitchFamily="34" charset="0"/>
              </a:rPr>
              <a:t>United States </a:t>
            </a:r>
            <a:r>
              <a:rPr lang="en-US" dirty="0" smtClean="0">
                <a:latin typeface="Berlin Sans FB Demi" panose="020E0802020502020306" pitchFamily="34" charset="0"/>
              </a:rPr>
              <a:t>is the largest country in North America (Mexico is 2</a:t>
            </a:r>
            <a:r>
              <a:rPr lang="en-US" baseline="30000" dirty="0" smtClean="0">
                <a:latin typeface="Berlin Sans FB Demi" panose="020E0802020502020306" pitchFamily="34" charset="0"/>
              </a:rPr>
              <a:t>nd</a:t>
            </a:r>
            <a:r>
              <a:rPr lang="en-US" dirty="0" smtClean="0">
                <a:latin typeface="Berlin Sans FB Demi" panose="020E0802020502020306" pitchFamily="34" charset="0"/>
              </a:rPr>
              <a:t>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erlin Sans FB Demi" panose="020E0802020502020306" pitchFamily="34" charset="0"/>
              </a:rPr>
              <a:t>North America</a:t>
            </a:r>
            <a:endParaRPr lang="en-US" dirty="0">
              <a:latin typeface="Berlin Sans FB Demi" panose="020E0802020502020306" pitchFamily="34" charset="0"/>
            </a:endParaRPr>
          </a:p>
        </p:txBody>
      </p:sp>
      <p:pic>
        <p:nvPicPr>
          <p:cNvPr id="30722" name="Picture 2" descr="http://webpages.csus.edu/~ndd22/north-america-ma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14400"/>
            <a:ext cx="4419600" cy="5528053"/>
          </a:xfrm>
          <a:prstGeom prst="rect">
            <a:avLst/>
          </a:prstGeom>
          <a:noFill/>
        </p:spPr>
      </p:pic>
      <p:sp>
        <p:nvSpPr>
          <p:cNvPr id="4" name="Oval 3"/>
          <p:cNvSpPr/>
          <p:nvPr/>
        </p:nvSpPr>
        <p:spPr>
          <a:xfrm>
            <a:off x="1752600" y="2514600"/>
            <a:ext cx="381000" cy="3810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974172" y="3810000"/>
            <a:ext cx="381000" cy="3810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298580" y="5181600"/>
            <a:ext cx="381000" cy="3810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5400" y="950650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i="1" dirty="0" smtClean="0"/>
              <a:t>continent </a:t>
            </a:r>
            <a:r>
              <a:rPr lang="en-US" dirty="0" smtClean="0"/>
              <a:t>of </a:t>
            </a:r>
            <a:r>
              <a:rPr lang="en-US" i="1" dirty="0" smtClean="0"/>
              <a:t>North America </a:t>
            </a:r>
            <a:r>
              <a:rPr lang="en-US" dirty="0" smtClean="0"/>
              <a:t>is home to several </a:t>
            </a:r>
            <a:r>
              <a:rPr lang="en-US" i="1" dirty="0" smtClean="0"/>
              <a:t>countries, </a:t>
            </a:r>
            <a:r>
              <a:rPr lang="en-US" dirty="0" smtClean="0"/>
              <a:t>but 3 main countries.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06140" y="2162875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country with the largest land and the farthest north is Canada.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05400" y="3100471"/>
            <a:ext cx="2819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country </a:t>
            </a:r>
            <a:r>
              <a:rPr lang="en-US" dirty="0" smtClean="0"/>
              <a:t>in the middle of North America is the United States – your country.  The United States has the most population of the 3 countries in North America.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105400" y="5392815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Mexico is the farthest south of the countries of North America.</a:t>
            </a:r>
            <a:endParaRPr lang="en-US" dirty="0"/>
          </a:p>
        </p:txBody>
      </p:sp>
      <p:pic>
        <p:nvPicPr>
          <p:cNvPr id="21506" name="Picture 2" descr="http://www.canadahistory.com/sections/eras/cold%20war/images/dbi_flag_canad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539" y="2637179"/>
            <a:ext cx="388522" cy="260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https://upload.wikimedia.org/wikipedia/en/archive/a/a4/20151118161037!Flag_of_the_United_States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801" y="4000499"/>
            <a:ext cx="400000" cy="254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061" y="5181600"/>
            <a:ext cx="457199" cy="261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  <p:bldP spid="7" grpId="0" animBg="1"/>
      <p:bldP spid="8" grpId="0"/>
      <p:bldP spid="9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erlin Sans FB Demi" panose="020E0802020502020306" pitchFamily="34" charset="0"/>
              </a:rPr>
              <a:t>A Nation of 50 States</a:t>
            </a:r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4525963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Berlin Sans FB" panose="020E0602020502020306" pitchFamily="34" charset="0"/>
              </a:rPr>
              <a:t>48 of the 50 states are </a:t>
            </a:r>
            <a:r>
              <a:rPr lang="en-US" sz="2400" u="sng" dirty="0" smtClean="0">
                <a:latin typeface="Berlin Sans FB" panose="020E0602020502020306" pitchFamily="34" charset="0"/>
              </a:rPr>
              <a:t>contiguous</a:t>
            </a:r>
            <a:r>
              <a:rPr lang="en-US" sz="2400" dirty="0" smtClean="0">
                <a:latin typeface="Berlin Sans FB" panose="020E0602020502020306" pitchFamily="34" charset="0"/>
              </a:rPr>
              <a:t>, next to each other (or connected) and share at least one border with another state. The contiguous states are what you are used to seeing on a map of the United States. Complete Contiguous on your vocabulary section of notes.</a:t>
            </a:r>
          </a:p>
          <a:p>
            <a:r>
              <a:rPr lang="en-US" sz="2400" dirty="0" smtClean="0">
                <a:latin typeface="Berlin Sans FB" panose="020E0602020502020306" pitchFamily="34" charset="0"/>
              </a:rPr>
              <a:t>Two states, Alaska and Hawaii, are separated from the other states. (so they are not included in the contiguous states)</a:t>
            </a:r>
          </a:p>
          <a:p>
            <a:r>
              <a:rPr lang="en-US" sz="2400" dirty="0" smtClean="0">
                <a:latin typeface="Berlin Sans FB" panose="020E0602020502020306" pitchFamily="34" charset="0"/>
              </a:rPr>
              <a:t>The United States can be separated into smaller </a:t>
            </a:r>
            <a:r>
              <a:rPr lang="en-US" sz="2400" u="sng" dirty="0" smtClean="0">
                <a:latin typeface="Berlin Sans FB" panose="020E0602020502020306" pitchFamily="34" charset="0"/>
              </a:rPr>
              <a:t>regions</a:t>
            </a:r>
            <a:r>
              <a:rPr lang="en-US" sz="2400" dirty="0" smtClean="0">
                <a:latin typeface="Berlin Sans FB" panose="020E0602020502020306" pitchFamily="34" charset="0"/>
              </a:rPr>
              <a:t>, areas in which many features are similar. A region is an area that has some similarities. Regions can be made by geography – land, culture, or climate – the weather patterns </a:t>
            </a:r>
          </a:p>
          <a:p>
            <a:r>
              <a:rPr lang="en-US" sz="2400" dirty="0" smtClean="0">
                <a:latin typeface="Berlin Sans FB" panose="020E0602020502020306" pitchFamily="34" charset="0"/>
              </a:rPr>
              <a:t>The states are separated into five regions.                                               The </a:t>
            </a:r>
            <a:r>
              <a:rPr lang="en-US" sz="2400" u="sng" dirty="0" smtClean="0">
                <a:latin typeface="Berlin Sans FB" panose="020E0602020502020306" pitchFamily="34" charset="0"/>
              </a:rPr>
              <a:t>relative location</a:t>
            </a:r>
            <a:r>
              <a:rPr lang="en-US" sz="2400" dirty="0" smtClean="0">
                <a:latin typeface="Berlin Sans FB" panose="020E0602020502020306" pitchFamily="34" charset="0"/>
              </a:rPr>
              <a:t> of a place is where it                                      is compared to other places. </a:t>
            </a:r>
            <a:endParaRPr lang="en-US" sz="2400" dirty="0">
              <a:latin typeface="Berlin Sans FB" panose="020E0602020502020306" pitchFamily="34" charset="0"/>
            </a:endParaRP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590" y="4343400"/>
            <a:ext cx="3349471" cy="2335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3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erlin Sans FB Demi" panose="020E0802020502020306" pitchFamily="34" charset="0"/>
              </a:rPr>
              <a:t>Regions of the United States</a:t>
            </a:r>
            <a:endParaRPr lang="en-US" dirty="0">
              <a:latin typeface="Berlin Sans FB Demi" panose="020E0802020502020306" pitchFamily="34" charset="0"/>
            </a:endParaRPr>
          </a:p>
        </p:txBody>
      </p:sp>
      <p:pic>
        <p:nvPicPr>
          <p:cNvPr id="20484" name="Picture 4" descr="https://cdn.thinglink.me/api/image/748287418670514176/1240/10/scaletowid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127998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erlin Sans FB Demi" panose="020E0802020502020306" pitchFamily="34" charset="0"/>
              </a:rPr>
              <a:t>The West</a:t>
            </a:r>
            <a:endParaRPr lang="en-US" dirty="0">
              <a:latin typeface="Berlin Sans FB Demi" panose="020E0802020502020306" pitchFamily="34" charset="0"/>
            </a:endParaRPr>
          </a:p>
        </p:txBody>
      </p:sp>
      <p:pic>
        <p:nvPicPr>
          <p:cNvPr id="1026" name="Picture 2" descr="http://www.ucsusa.org/sites/default/files/legacy/assets/img/map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70"/>
          <a:stretch/>
        </p:blipFill>
        <p:spPr bwMode="auto">
          <a:xfrm>
            <a:off x="310864" y="1066800"/>
            <a:ext cx="8700262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43000" y="5791200"/>
            <a:ext cx="1676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3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Berlin Sans FB" panose="020E0602020502020306" pitchFamily="34" charset="0"/>
              </a:rPr>
              <a:t>The West Region is made up of the following states:</a:t>
            </a:r>
          </a:p>
        </p:txBody>
      </p:sp>
      <p:sp>
        <p:nvSpPr>
          <p:cNvPr id="5" name="TextBox 4"/>
          <p:cNvSpPr txBox="1"/>
          <p:nvPr/>
        </p:nvSpPr>
        <p:spPr>
          <a:xfrm rot="21129641">
            <a:off x="953608" y="1577655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Washington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2286000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Oregon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4145759">
            <a:off x="495299" y="3526216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California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71095" y="2573060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Idaho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0" y="1905000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Montana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67000" y="2726948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Wyoming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31780" y="3163237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Nevada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57400" y="3526215"/>
            <a:ext cx="7042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Utah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95600" y="3540323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Colorado</a:t>
            </a:r>
            <a:endParaRPr lang="en-US" sz="1400" b="1" dirty="0">
              <a:solidFill>
                <a:schemeClr val="bg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761695" y="2705540"/>
            <a:ext cx="5825088" cy="2235792"/>
            <a:chOff x="2761695" y="2705540"/>
            <a:chExt cx="5825088" cy="2235792"/>
          </a:xfrm>
        </p:grpSpPr>
        <p:sp>
          <p:nvSpPr>
            <p:cNvPr id="6" name="Rectangle 5"/>
            <p:cNvSpPr/>
            <p:nvPr/>
          </p:nvSpPr>
          <p:spPr>
            <a:xfrm>
              <a:off x="4572000" y="2978571"/>
              <a:ext cx="16002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/>
              <a:r>
                <a:rPr lang="en-US" dirty="0" smtClean="0">
                  <a:latin typeface="Berlin Sans FB" panose="020E0602020502020306" pitchFamily="34" charset="0"/>
                </a:rPr>
                <a:t>Midwest</a:t>
              </a:r>
              <a:endParaRPr lang="en-US" dirty="0">
                <a:latin typeface="Berlin Sans FB" panose="020E0602020502020306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761695" y="4572000"/>
              <a:ext cx="175629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/>
              <a:r>
                <a:rPr lang="en-US" dirty="0" smtClean="0">
                  <a:latin typeface="Berlin Sans FB" panose="020E0602020502020306" pitchFamily="34" charset="0"/>
                </a:rPr>
                <a:t>Southwest</a:t>
              </a:r>
              <a:endParaRPr lang="en-US" dirty="0">
                <a:latin typeface="Berlin Sans FB" panose="020E0602020502020306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638800" y="4569154"/>
              <a:ext cx="16002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/>
              <a:r>
                <a:rPr lang="en-US" dirty="0" smtClean="0">
                  <a:latin typeface="Berlin Sans FB" panose="020E0602020502020306" pitchFamily="34" charset="0"/>
                </a:rPr>
                <a:t>Southeast</a:t>
              </a:r>
              <a:endParaRPr lang="en-US" dirty="0">
                <a:latin typeface="Berlin Sans FB" panose="020E0602020502020306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 rot="18917938">
              <a:off x="6986583" y="2705540"/>
              <a:ext cx="16002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/>
              <a:r>
                <a:rPr lang="en-US" dirty="0" smtClean="0">
                  <a:latin typeface="Berlin Sans FB" panose="020E0602020502020306" pitchFamily="34" charset="0"/>
                </a:rPr>
                <a:t>Northeast</a:t>
              </a:r>
              <a:endParaRPr lang="en-US" dirty="0">
                <a:latin typeface="Berlin Sans FB" panose="020E0602020502020306" pitchFamily="34" charset="0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1535837" y="2940348"/>
            <a:ext cx="160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b="1" dirty="0" smtClean="0">
                <a:latin typeface="Berlin Sans FB" panose="020E0602020502020306" pitchFamily="34" charset="0"/>
              </a:rPr>
              <a:t>WEST</a:t>
            </a:r>
            <a:endParaRPr lang="en-US" b="1" dirty="0">
              <a:latin typeface="Berlin Sans FB" panose="020E0602020502020306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4695</TotalTime>
  <Words>843</Words>
  <Application>Microsoft Office PowerPoint</Application>
  <PresentationFormat>On-screen Show (4:3)</PresentationFormat>
  <Paragraphs>133</Paragraphs>
  <Slides>25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States and Regions</vt:lpstr>
      <vt:lpstr>Lesson Objectives</vt:lpstr>
      <vt:lpstr>Vocabulary words to learn</vt:lpstr>
      <vt:lpstr>A Country in North America</vt:lpstr>
      <vt:lpstr>A Country in North America</vt:lpstr>
      <vt:lpstr>North America</vt:lpstr>
      <vt:lpstr>A Nation of 50 States</vt:lpstr>
      <vt:lpstr>Regions of the United States</vt:lpstr>
      <vt:lpstr>The West</vt:lpstr>
      <vt:lpstr>Geography of the West</vt:lpstr>
      <vt:lpstr>PowerPoint Presentation</vt:lpstr>
      <vt:lpstr>Geography of The West</vt:lpstr>
      <vt:lpstr>PowerPoint Presentation</vt:lpstr>
      <vt:lpstr>PowerPoint Presentation</vt:lpstr>
      <vt:lpstr>PowerPoint Presentation</vt:lpstr>
      <vt:lpstr>Economy of the West</vt:lpstr>
      <vt:lpstr>Industry of The West</vt:lpstr>
      <vt:lpstr>Agriculture of The West</vt:lpstr>
      <vt:lpstr>Ranching in The West</vt:lpstr>
      <vt:lpstr>Mining in The West</vt:lpstr>
      <vt:lpstr>Visiting the West</vt:lpstr>
      <vt:lpstr>PowerPoint Presentation</vt:lpstr>
      <vt:lpstr>PowerPoint Presentation</vt:lpstr>
      <vt:lpstr>PowerPoint Presentation</vt:lpstr>
      <vt:lpstr>PowerPoint Presentation</vt:lpstr>
    </vt:vector>
  </TitlesOfParts>
  <Company>Community School Corp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States and Regions</dc:title>
  <dc:creator>Center Grove</dc:creator>
  <cp:lastModifiedBy>Mexico School District</cp:lastModifiedBy>
  <cp:revision>248</cp:revision>
  <dcterms:created xsi:type="dcterms:W3CDTF">2009-07-21T12:55:22Z</dcterms:created>
  <dcterms:modified xsi:type="dcterms:W3CDTF">2017-06-01T12:56:08Z</dcterms:modified>
</cp:coreProperties>
</file>