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307" r:id="rId4"/>
    <p:sldId id="312" r:id="rId5"/>
    <p:sldId id="308" r:id="rId6"/>
    <p:sldId id="309" r:id="rId7"/>
    <p:sldId id="313" r:id="rId8"/>
    <p:sldId id="310" r:id="rId9"/>
    <p:sldId id="311" r:id="rId10"/>
    <p:sldId id="265" r:id="rId11"/>
    <p:sldId id="314"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9B0"/>
    <a:srgbClr val="1E1EF6"/>
    <a:srgbClr val="F052DD"/>
    <a:srgbClr val="583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2" autoAdjust="0"/>
    <p:restoredTop sz="92430" autoAdjust="0"/>
  </p:normalViewPr>
  <p:slideViewPr>
    <p:cSldViewPr>
      <p:cViewPr>
        <p:scale>
          <a:sx n="60" d="100"/>
          <a:sy n="60" d="100"/>
        </p:scale>
        <p:origin x="-1350" y="-9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94DA79-5B85-4123-913D-7FE206741477}" type="datetimeFigureOut">
              <a:rPr lang="en-US" smtClean="0"/>
              <a:pPr/>
              <a:t>6/6/2017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792F7-DF6F-46B0-9462-5F758B480C9A}" type="slidenum">
              <a:rPr lang="en-US" smtClean="0"/>
              <a:pPr/>
              <a:t>‹#›</a:t>
            </a:fld>
            <a:endParaRPr lang="en-US"/>
          </a:p>
        </p:txBody>
      </p:sp>
    </p:spTree>
    <p:extLst>
      <p:ext uri="{BB962C8B-B14F-4D97-AF65-F5344CB8AC3E}">
        <p14:creationId xmlns:p14="http://schemas.microsoft.com/office/powerpoint/2010/main" val="317097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72E724-E8E5-43CA-B317-35FBDF487BA0}"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13E7-D960-429D-907C-B0860B47E2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2E724-E8E5-43CA-B317-35FBDF487BA0}"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13E7-D960-429D-907C-B0860B47E2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2E724-E8E5-43CA-B317-35FBDF487BA0}"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13E7-D960-429D-907C-B0860B47E2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2E724-E8E5-43CA-B317-35FBDF487BA0}"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13E7-D960-429D-907C-B0860B47E2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2E724-E8E5-43CA-B317-35FBDF487BA0}"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13E7-D960-429D-907C-B0860B47E2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72E724-E8E5-43CA-B317-35FBDF487BA0}"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F13E7-D960-429D-907C-B0860B47E2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72E724-E8E5-43CA-B317-35FBDF487BA0}" type="datetimeFigureOut">
              <a:rPr lang="en-US" smtClean="0"/>
              <a:pPr/>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4F13E7-D960-429D-907C-B0860B47E2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72E724-E8E5-43CA-B317-35FBDF487BA0}" type="datetimeFigureOut">
              <a:rPr lang="en-US" smtClean="0"/>
              <a:pPr/>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F13E7-D960-429D-907C-B0860B47E2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2E724-E8E5-43CA-B317-35FBDF487BA0}" type="datetimeFigureOut">
              <a:rPr lang="en-US" smtClean="0"/>
              <a:pPr/>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4F13E7-D960-429D-907C-B0860B47E2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2E724-E8E5-43CA-B317-35FBDF487BA0}"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F13E7-D960-429D-907C-B0860B47E2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2E724-E8E5-43CA-B317-35FBDF487BA0}"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F13E7-D960-429D-907C-B0860B47E2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2E724-E8E5-43CA-B317-35FBDF487BA0}" type="datetimeFigureOut">
              <a:rPr lang="en-US" smtClean="0"/>
              <a:pPr/>
              <a:t>6/6/2017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F13E7-D960-429D-907C-B0860B47E2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GkwJRowxCL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DUU1i4ZyDP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761999"/>
          </a:xfrm>
        </p:spPr>
        <p:txBody>
          <a:bodyPr>
            <a:normAutofit fontScale="90000"/>
          </a:bodyPr>
          <a:lstStyle/>
          <a:p>
            <a:r>
              <a:rPr lang="en-US" dirty="0" smtClean="0">
                <a:latin typeface="Berlin Sans FB Demi" panose="020E0802020502020306" pitchFamily="34" charset="0"/>
              </a:rPr>
              <a:t>States and Regions</a:t>
            </a:r>
            <a:endParaRPr lang="en-US" dirty="0">
              <a:latin typeface="Berlin Sans FB Demi" panose="020E0802020502020306" pitchFamily="34" charset="0"/>
            </a:endParaRPr>
          </a:p>
        </p:txBody>
      </p:sp>
      <p:sp>
        <p:nvSpPr>
          <p:cNvPr id="3" name="Subtitle 2"/>
          <p:cNvSpPr>
            <a:spLocks noGrp="1"/>
          </p:cNvSpPr>
          <p:nvPr>
            <p:ph type="subTitle" idx="1"/>
          </p:nvPr>
        </p:nvSpPr>
        <p:spPr>
          <a:xfrm>
            <a:off x="1295400" y="762000"/>
            <a:ext cx="6400800" cy="457200"/>
          </a:xfrm>
        </p:spPr>
        <p:txBody>
          <a:bodyPr>
            <a:normAutofit fontScale="40000" lnSpcReduction="20000"/>
          </a:bodyPr>
          <a:lstStyle/>
          <a:p>
            <a:endParaRPr lang="en-US" dirty="0" smtClean="0"/>
          </a:p>
          <a:p>
            <a:r>
              <a:rPr lang="en-US" dirty="0" smtClean="0">
                <a:latin typeface="Berlin Sans FB Demi" panose="020E0802020502020306" pitchFamily="34" charset="0"/>
              </a:rPr>
              <a:t>Of the country the United States</a:t>
            </a:r>
          </a:p>
        </p:txBody>
      </p:sp>
      <p:pic>
        <p:nvPicPr>
          <p:cNvPr id="19458" name="Picture 2" descr="http://ep.yimg.com/ay/yhst-64576602297917/melissa-doug-united-states-map-floor-puzzle-070821-puzzles-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865" y="1160756"/>
            <a:ext cx="7940336" cy="52899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5965" y="6488668"/>
            <a:ext cx="7864135" cy="369332"/>
          </a:xfrm>
          <a:prstGeom prst="rect">
            <a:avLst/>
          </a:prstGeom>
          <a:noFill/>
        </p:spPr>
        <p:txBody>
          <a:bodyPr wrap="square" rtlCol="0">
            <a:spAutoFit/>
          </a:bodyPr>
          <a:lstStyle/>
          <a:p>
            <a:pPr algn="ctr"/>
            <a:r>
              <a:rPr lang="en-US" dirty="0" smtClean="0"/>
              <a:t>This image is an actual floor puzzle made by</a:t>
            </a:r>
            <a:endParaRPr lang="en-US" dirty="0"/>
          </a:p>
        </p:txBody>
      </p:sp>
      <p:pic>
        <p:nvPicPr>
          <p:cNvPr id="19460" name="Picture 4" descr="https://upload.wikimedia.org/wikipedia/en/thumb/a/a0/Melissa_%26_Doug_logo.svg/1280px-Melissa_%26_Doug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488668"/>
            <a:ext cx="1143000" cy="3696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9458"/>
                                        </p:tgtEl>
                                        <p:attrNameLst>
                                          <p:attrName>style.visibility</p:attrName>
                                        </p:attrNameLst>
                                      </p:cBhvr>
                                      <p:to>
                                        <p:strVal val="visible"/>
                                      </p:to>
                                    </p:set>
                                    <p:animEffect transition="in" filter="wheel(1)">
                                      <p:cBhvr>
                                        <p:cTn id="17" dur="2000"/>
                                        <p:tgtEl>
                                          <p:spTgt spid="194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9460"/>
                                        </p:tgtEl>
                                        <p:attrNameLst>
                                          <p:attrName>style.visibility</p:attrName>
                                        </p:attrNameLst>
                                      </p:cBhvr>
                                      <p:to>
                                        <p:strVal val="visible"/>
                                      </p:to>
                                    </p:set>
                                    <p:animEffect transition="in" filter="wipe(down)">
                                      <p:cBhvr>
                                        <p:cTn id="27" dur="580">
                                          <p:stCondLst>
                                            <p:cond delay="0"/>
                                          </p:stCondLst>
                                        </p:cTn>
                                        <p:tgtEl>
                                          <p:spTgt spid="19460"/>
                                        </p:tgtEl>
                                      </p:cBhvr>
                                    </p:animEffect>
                                    <p:anim calcmode="lin" valueType="num">
                                      <p:cBhvr>
                                        <p:cTn id="28" dur="1822"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946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946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9460"/>
                                        </p:tgtEl>
                                        <p:attrNameLst>
                                          <p:attrName>ppt_y</p:attrName>
                                        </p:attrNameLst>
                                      </p:cBhvr>
                                      <p:tavLst>
                                        <p:tav tm="0" fmla="#ppt_y-sin(pi*$)/81">
                                          <p:val>
                                            <p:fltVal val="0"/>
                                          </p:val>
                                        </p:tav>
                                        <p:tav tm="100000">
                                          <p:val>
                                            <p:fltVal val="1"/>
                                          </p:val>
                                        </p:tav>
                                      </p:tavLst>
                                    </p:anim>
                                    <p:animScale>
                                      <p:cBhvr>
                                        <p:cTn id="33" dur="26">
                                          <p:stCondLst>
                                            <p:cond delay="650"/>
                                          </p:stCondLst>
                                        </p:cTn>
                                        <p:tgtEl>
                                          <p:spTgt spid="19460"/>
                                        </p:tgtEl>
                                      </p:cBhvr>
                                      <p:to x="100000" y="60000"/>
                                    </p:animScale>
                                    <p:animScale>
                                      <p:cBhvr>
                                        <p:cTn id="34" dur="166" decel="50000">
                                          <p:stCondLst>
                                            <p:cond delay="676"/>
                                          </p:stCondLst>
                                        </p:cTn>
                                        <p:tgtEl>
                                          <p:spTgt spid="19460"/>
                                        </p:tgtEl>
                                      </p:cBhvr>
                                      <p:to x="100000" y="100000"/>
                                    </p:animScale>
                                    <p:animScale>
                                      <p:cBhvr>
                                        <p:cTn id="35" dur="26">
                                          <p:stCondLst>
                                            <p:cond delay="1312"/>
                                          </p:stCondLst>
                                        </p:cTn>
                                        <p:tgtEl>
                                          <p:spTgt spid="19460"/>
                                        </p:tgtEl>
                                      </p:cBhvr>
                                      <p:to x="100000" y="80000"/>
                                    </p:animScale>
                                    <p:animScale>
                                      <p:cBhvr>
                                        <p:cTn id="36" dur="166" decel="50000">
                                          <p:stCondLst>
                                            <p:cond delay="1338"/>
                                          </p:stCondLst>
                                        </p:cTn>
                                        <p:tgtEl>
                                          <p:spTgt spid="19460"/>
                                        </p:tgtEl>
                                      </p:cBhvr>
                                      <p:to x="100000" y="100000"/>
                                    </p:animScale>
                                    <p:animScale>
                                      <p:cBhvr>
                                        <p:cTn id="37" dur="26">
                                          <p:stCondLst>
                                            <p:cond delay="1642"/>
                                          </p:stCondLst>
                                        </p:cTn>
                                        <p:tgtEl>
                                          <p:spTgt spid="19460"/>
                                        </p:tgtEl>
                                      </p:cBhvr>
                                      <p:to x="100000" y="90000"/>
                                    </p:animScale>
                                    <p:animScale>
                                      <p:cBhvr>
                                        <p:cTn id="38" dur="166" decel="50000">
                                          <p:stCondLst>
                                            <p:cond delay="1668"/>
                                          </p:stCondLst>
                                        </p:cTn>
                                        <p:tgtEl>
                                          <p:spTgt spid="19460"/>
                                        </p:tgtEl>
                                      </p:cBhvr>
                                      <p:to x="100000" y="100000"/>
                                    </p:animScale>
                                    <p:animScale>
                                      <p:cBhvr>
                                        <p:cTn id="39" dur="26">
                                          <p:stCondLst>
                                            <p:cond delay="1808"/>
                                          </p:stCondLst>
                                        </p:cTn>
                                        <p:tgtEl>
                                          <p:spTgt spid="19460"/>
                                        </p:tgtEl>
                                      </p:cBhvr>
                                      <p:to x="100000" y="95000"/>
                                    </p:animScale>
                                    <p:animScale>
                                      <p:cBhvr>
                                        <p:cTn id="40" dur="166" decel="50000">
                                          <p:stCondLst>
                                            <p:cond delay="1834"/>
                                          </p:stCondLst>
                                        </p:cTn>
                                        <p:tgtEl>
                                          <p:spTgt spid="194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Economy of the Midwest</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r>
              <a:rPr lang="en-US" sz="2800" b="1" i="1" u="sng" dirty="0" smtClean="0">
                <a:hlinkClick r:id="rId2"/>
              </a:rPr>
              <a:t>Agriculture </a:t>
            </a:r>
            <a:r>
              <a:rPr lang="en-US" sz="2800" b="1" i="1" u="sng" dirty="0" smtClean="0"/>
              <a:t>–</a:t>
            </a:r>
            <a:r>
              <a:rPr lang="en-US" sz="2800" dirty="0" smtClean="0"/>
              <a:t>this footage all taken by drones!</a:t>
            </a:r>
            <a:endParaRPr lang="en-US" sz="2800" b="1" i="1" u="sng" dirty="0" smtClean="0"/>
          </a:p>
          <a:p>
            <a:r>
              <a:rPr lang="en-US" sz="2800" dirty="0" smtClean="0"/>
              <a:t>and </a:t>
            </a:r>
            <a:r>
              <a:rPr lang="en-US" sz="2800" b="1" i="1" u="sng" dirty="0" smtClean="0"/>
              <a:t>farming </a:t>
            </a:r>
            <a:r>
              <a:rPr lang="en-US" sz="2800" dirty="0" smtClean="0"/>
              <a:t>in the countryside </a:t>
            </a:r>
            <a:endParaRPr lang="en-US" sz="2800" dirty="0" smtClean="0"/>
          </a:p>
          <a:p>
            <a:r>
              <a:rPr lang="en-US" sz="2800" dirty="0" smtClean="0"/>
              <a:t>and </a:t>
            </a:r>
            <a:r>
              <a:rPr lang="en-US" sz="2800" b="1" i="1" u="sng" dirty="0" smtClean="0"/>
              <a:t>industry </a:t>
            </a:r>
            <a:r>
              <a:rPr lang="en-US" sz="2800" dirty="0" smtClean="0"/>
              <a:t>in the cities contribute to the economy.</a:t>
            </a:r>
          </a:p>
          <a:p>
            <a:r>
              <a:rPr lang="en-US" sz="2800" dirty="0" smtClean="0"/>
              <a:t>The Mississippi River and its major tributaries, the Missouri and Ohio Rivers, are important </a:t>
            </a:r>
            <a:r>
              <a:rPr lang="en-US" b="1" i="1" u="sng" dirty="0"/>
              <a:t>trade </a:t>
            </a:r>
            <a:r>
              <a:rPr lang="en-US" sz="2800" dirty="0" smtClean="0"/>
              <a:t>routes. </a:t>
            </a:r>
          </a:p>
          <a:p>
            <a:r>
              <a:rPr lang="en-US" sz="2800" dirty="0" smtClean="0"/>
              <a:t> The population of the Midwest Region is about 66 million people. </a:t>
            </a:r>
          </a:p>
          <a:p>
            <a:endParaRPr lang="en-US" sz="2800" dirty="0" smtClean="0"/>
          </a:p>
          <a:p>
            <a:pPr lvl="1">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Cities of the Midwest</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pPr marL="0" indent="0">
              <a:buNone/>
            </a:pPr>
            <a:r>
              <a:rPr lang="en-US" sz="2800" dirty="0" smtClean="0"/>
              <a:t>These are the top 15 cities of the </a:t>
            </a:r>
            <a:r>
              <a:rPr lang="en-US" sz="2800" dirty="0" err="1" smtClean="0"/>
              <a:t>midwest</a:t>
            </a:r>
            <a:r>
              <a:rPr lang="en-US" sz="2800" dirty="0" smtClean="0"/>
              <a:t>. Enjoy!</a:t>
            </a:r>
          </a:p>
          <a:p>
            <a:pPr marL="0" indent="0">
              <a:buNone/>
            </a:pPr>
            <a:r>
              <a:rPr lang="en-US" sz="2800" dirty="0" smtClean="0">
                <a:hlinkClick r:id="rId2"/>
              </a:rPr>
              <a:t>LINK HERE</a:t>
            </a:r>
            <a:endParaRPr lang="en-US" sz="2800" dirty="0" smtClean="0"/>
          </a:p>
          <a:p>
            <a:pPr lvl="1">
              <a:buNone/>
            </a:pPr>
            <a:endParaRPr lang="en-US" sz="2400" dirty="0" smtClean="0"/>
          </a:p>
        </p:txBody>
      </p:sp>
    </p:spTree>
    <p:extLst>
      <p:ext uri="{BB962C8B-B14F-4D97-AF65-F5344CB8AC3E}">
        <p14:creationId xmlns:p14="http://schemas.microsoft.com/office/powerpoint/2010/main" val="332143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Midwest</a:t>
            </a:r>
            <a:endParaRPr lang="en-US" dirty="0"/>
          </a:p>
        </p:txBody>
      </p:sp>
      <p:pic>
        <p:nvPicPr>
          <p:cNvPr id="25602" name="Picture 2" descr="http://i.pbase.com/g4/99/3999/2/63666299.GXvMBsZx.jpg"/>
          <p:cNvPicPr>
            <a:picLocks noChangeAspect="1" noChangeArrowheads="1"/>
          </p:cNvPicPr>
          <p:nvPr/>
        </p:nvPicPr>
        <p:blipFill>
          <a:blip r:embed="rId2" cstate="print"/>
          <a:srcRect/>
          <a:stretch>
            <a:fillRect/>
          </a:stretch>
        </p:blipFill>
        <p:spPr bwMode="auto">
          <a:xfrm>
            <a:off x="685800" y="1143000"/>
            <a:ext cx="2590800" cy="1827625"/>
          </a:xfrm>
          <a:prstGeom prst="rect">
            <a:avLst/>
          </a:prstGeom>
          <a:noFill/>
        </p:spPr>
      </p:pic>
      <p:pic>
        <p:nvPicPr>
          <p:cNvPr id="25604" name="Picture 4" descr="http://www.toptenz.net/wp-content/uploads/2008/12/mississippi-river.jpg"/>
          <p:cNvPicPr>
            <a:picLocks noChangeAspect="1" noChangeArrowheads="1"/>
          </p:cNvPicPr>
          <p:nvPr/>
        </p:nvPicPr>
        <p:blipFill>
          <a:blip r:embed="rId3" cstate="print"/>
          <a:srcRect/>
          <a:stretch>
            <a:fillRect/>
          </a:stretch>
        </p:blipFill>
        <p:spPr bwMode="auto">
          <a:xfrm>
            <a:off x="3352800" y="3048000"/>
            <a:ext cx="2667000" cy="1732339"/>
          </a:xfrm>
          <a:prstGeom prst="rect">
            <a:avLst/>
          </a:prstGeom>
          <a:noFill/>
        </p:spPr>
      </p:pic>
      <p:pic>
        <p:nvPicPr>
          <p:cNvPr id="25606" name="Picture 6" descr="http://writing.upenn.edu/projects/images/mississippiriver.jpg"/>
          <p:cNvPicPr>
            <a:picLocks noChangeAspect="1" noChangeArrowheads="1"/>
          </p:cNvPicPr>
          <p:nvPr/>
        </p:nvPicPr>
        <p:blipFill>
          <a:blip r:embed="rId4" cstate="print"/>
          <a:srcRect/>
          <a:stretch>
            <a:fillRect/>
          </a:stretch>
        </p:blipFill>
        <p:spPr bwMode="auto">
          <a:xfrm>
            <a:off x="6096000" y="4800600"/>
            <a:ext cx="2514600" cy="1693426"/>
          </a:xfrm>
          <a:prstGeom prst="rect">
            <a:avLst/>
          </a:prstGeom>
          <a:noFill/>
        </p:spPr>
      </p:pic>
      <p:sp>
        <p:nvSpPr>
          <p:cNvPr id="7" name="Rectangle 6"/>
          <p:cNvSpPr/>
          <p:nvPr/>
        </p:nvSpPr>
        <p:spPr>
          <a:xfrm>
            <a:off x="3429000" y="1676400"/>
            <a:ext cx="1542410" cy="923330"/>
          </a:xfrm>
          <a:prstGeom prst="rect">
            <a:avLst/>
          </a:prstGeom>
          <a:noFill/>
        </p:spPr>
        <p:txBody>
          <a:bodyPr wrap="none" lIns="91440" tIns="45720" rIns="91440" bIns="45720">
            <a:spAutoFit/>
          </a:bodyPr>
          <a:lstStyle/>
          <a:p>
            <a:pPr algn="ctr"/>
            <a:r>
              <a:rPr lang="en-US" sz="5400" b="1" cap="none" spc="0" dirty="0" smtClean="0">
                <a:ln w="18000">
                  <a:solidFill>
                    <a:srgbClr val="FFFF00"/>
                  </a:solidFill>
                  <a:prstDash val="solid"/>
                  <a:miter lim="800000"/>
                </a:ln>
                <a:solidFill>
                  <a:schemeClr val="bg1"/>
                </a:solidFill>
                <a:effectLst>
                  <a:outerShdw blurRad="25500" dist="23000" dir="7020000" algn="tl">
                    <a:srgbClr val="000000">
                      <a:alpha val="50000"/>
                    </a:srgbClr>
                  </a:outerShdw>
                </a:effectLst>
              </a:rPr>
              <a:t>Corn</a:t>
            </a:r>
            <a:endParaRPr lang="en-US" sz="5400" b="1" cap="none" spc="0" dirty="0">
              <a:ln w="18000">
                <a:solidFill>
                  <a:srgbClr val="FFFF00"/>
                </a:solidFill>
                <a:prstDash val="solid"/>
                <a:miter lim="800000"/>
              </a:ln>
              <a:solidFill>
                <a:schemeClr val="bg1"/>
              </a:solidFill>
              <a:effectLst>
                <a:outerShdw blurRad="25500" dist="23000" dir="7020000" algn="tl">
                  <a:srgbClr val="000000">
                    <a:alpha val="50000"/>
                  </a:srgbClr>
                </a:outerShdw>
              </a:effectLst>
            </a:endParaRPr>
          </a:p>
        </p:txBody>
      </p:sp>
      <p:sp>
        <p:nvSpPr>
          <p:cNvPr id="8" name="Rectangle 7"/>
          <p:cNvSpPr/>
          <p:nvPr/>
        </p:nvSpPr>
        <p:spPr>
          <a:xfrm>
            <a:off x="762000" y="4724400"/>
            <a:ext cx="3316934" cy="1754326"/>
          </a:xfrm>
          <a:prstGeom prst="rect">
            <a:avLst/>
          </a:prstGeom>
          <a:noFill/>
        </p:spPr>
        <p:txBody>
          <a:bodyPr wrap="none" lIns="91440" tIns="45720" rIns="91440" bIns="45720">
            <a:spAutoFit/>
          </a:bodyPr>
          <a:lstStyle/>
          <a:p>
            <a:pPr algn="ctr"/>
            <a:r>
              <a:rPr lang="en-US" sz="5400" b="1" cap="none" spc="0" dirty="0" smtClean="0">
                <a:ln w="18000">
                  <a:solidFill>
                    <a:schemeClr val="accent5">
                      <a:lumMod val="40000"/>
                      <a:lumOff val="60000"/>
                    </a:schemeClr>
                  </a:solidFill>
                  <a:prstDash val="solid"/>
                  <a:miter lim="800000"/>
                </a:ln>
                <a:noFill/>
                <a:effectLst>
                  <a:outerShdw blurRad="25500" dist="23000" dir="7020000" algn="tl">
                    <a:srgbClr val="000000">
                      <a:alpha val="50000"/>
                    </a:srgbClr>
                  </a:outerShdw>
                </a:effectLst>
              </a:rPr>
              <a:t>Mississippi</a:t>
            </a:r>
          </a:p>
          <a:p>
            <a:pPr algn="ctr"/>
            <a:r>
              <a:rPr lang="en-US" sz="5400" b="1" dirty="0" smtClean="0">
                <a:ln w="18000">
                  <a:solidFill>
                    <a:schemeClr val="accent5">
                      <a:lumMod val="40000"/>
                      <a:lumOff val="60000"/>
                    </a:schemeClr>
                  </a:solidFill>
                  <a:prstDash val="solid"/>
                  <a:miter lim="800000"/>
                </a:ln>
                <a:noFill/>
                <a:effectLst>
                  <a:outerShdw blurRad="25500" dist="23000" dir="7020000" algn="tl">
                    <a:srgbClr val="000000">
                      <a:alpha val="50000"/>
                    </a:srgbClr>
                  </a:outerShdw>
                </a:effectLst>
              </a:rPr>
              <a:t>River</a:t>
            </a:r>
            <a:endParaRPr lang="en-US" sz="5400" b="1" cap="none" spc="0" dirty="0">
              <a:ln w="18000">
                <a:solidFill>
                  <a:schemeClr val="accent5">
                    <a:lumMod val="40000"/>
                    <a:lumOff val="6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25602"/>
                                        </p:tgtEl>
                                        <p:attrNameLst>
                                          <p:attrName>style.visibility</p:attrName>
                                        </p:attrNameLst>
                                      </p:cBhvr>
                                      <p:to>
                                        <p:strVal val="visible"/>
                                      </p:to>
                                    </p:set>
                                    <p:animEffect transition="in" filter="diamond(in)">
                                      <p:cBhvr>
                                        <p:cTn id="11" dur="500"/>
                                        <p:tgtEl>
                                          <p:spTgt spid="2560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5604"/>
                                        </p:tgtEl>
                                        <p:attrNameLst>
                                          <p:attrName>style.visibility</p:attrName>
                                        </p:attrNameLst>
                                      </p:cBhvr>
                                      <p:to>
                                        <p:strVal val="visible"/>
                                      </p:to>
                                    </p:set>
                                    <p:animEffect transition="in" filter="diamond(in)">
                                      <p:cBhvr>
                                        <p:cTn id="20" dur="500"/>
                                        <p:tgtEl>
                                          <p:spTgt spid="2560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5606"/>
                                        </p:tgtEl>
                                        <p:attrNameLst>
                                          <p:attrName>style.visibility</p:attrName>
                                        </p:attrNameLst>
                                      </p:cBhvr>
                                      <p:to>
                                        <p:strVal val="visible"/>
                                      </p:to>
                                    </p:set>
                                    <p:animEffect transition="in" filter="diamond(in)">
                                      <p:cBhvr>
                                        <p:cTn id="25" dur="500"/>
                                        <p:tgtEl>
                                          <p:spTgt spid="2560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Berlin Sans FB Demi" panose="020E0802020502020306" pitchFamily="34" charset="0"/>
              </a:rPr>
              <a:t>Lesson Objectives</a:t>
            </a:r>
            <a:endParaRPr lang="en-US" dirty="0">
              <a:latin typeface="Berlin Sans FB Demi" panose="020E0802020502020306" pitchFamily="34" charset="0"/>
            </a:endParaRPr>
          </a:p>
        </p:txBody>
      </p:sp>
      <p:sp>
        <p:nvSpPr>
          <p:cNvPr id="3" name="Content Placeholder 2"/>
          <p:cNvSpPr>
            <a:spLocks noGrp="1"/>
          </p:cNvSpPr>
          <p:nvPr>
            <p:ph idx="1"/>
          </p:nvPr>
        </p:nvSpPr>
        <p:spPr>
          <a:xfrm>
            <a:off x="457200" y="1371600"/>
            <a:ext cx="8229600" cy="4525963"/>
          </a:xfrm>
        </p:spPr>
        <p:txBody>
          <a:bodyPr>
            <a:normAutofit/>
          </a:bodyPr>
          <a:lstStyle/>
          <a:p>
            <a:pPr>
              <a:buFont typeface="Webdings" panose="05030102010509060703" pitchFamily="18" charset="2"/>
              <a:buChar char=""/>
            </a:pPr>
            <a:r>
              <a:rPr lang="en-US" dirty="0" smtClean="0">
                <a:latin typeface="Berlin Sans FB" panose="020E0602020502020306" pitchFamily="34" charset="0"/>
              </a:rPr>
              <a:t>Identify </a:t>
            </a:r>
            <a:r>
              <a:rPr lang="en-US" dirty="0">
                <a:latin typeface="Berlin Sans FB" panose="020E0602020502020306" pitchFamily="34" charset="0"/>
              </a:rPr>
              <a:t>the United States as a nation in North America. </a:t>
            </a:r>
            <a:endParaRPr lang="en-US" dirty="0" smtClean="0">
              <a:latin typeface="Berlin Sans FB" panose="020E0602020502020306" pitchFamily="34" charset="0"/>
            </a:endParaRPr>
          </a:p>
          <a:p>
            <a:pPr marL="0" indent="0">
              <a:buNone/>
            </a:pPr>
            <a:endParaRPr lang="en-US" dirty="0" smtClean="0">
              <a:latin typeface="Berlin Sans FB" panose="020E0602020502020306" pitchFamily="34" charset="0"/>
            </a:endParaRPr>
          </a:p>
          <a:p>
            <a:pPr>
              <a:buFont typeface="Webdings" panose="05030102010509060703" pitchFamily="18" charset="2"/>
              <a:buChar char="þ"/>
            </a:pPr>
            <a:r>
              <a:rPr lang="en-US" dirty="0" smtClean="0">
                <a:latin typeface="Berlin Sans FB" panose="020E0602020502020306" pitchFamily="34" charset="0"/>
              </a:rPr>
              <a:t>Identify the different geographic, economic, and cultural characteristics of each region.</a:t>
            </a:r>
            <a:endParaRPr lang="en-US" dirty="0">
              <a:latin typeface="Berlin Sans FB" panose="020E0602020502020306" pitchFamily="34" charset="0"/>
            </a:endParaRPr>
          </a:p>
          <a:p>
            <a:pPr marL="0" indent="0">
              <a:buNone/>
            </a:pPr>
            <a:endParaRPr lang="en-US" dirty="0" smtClean="0">
              <a:latin typeface="Berlin Sans FB" panose="020E0602020502020306" pitchFamily="34" charset="0"/>
            </a:endParaRPr>
          </a:p>
          <a:p>
            <a:pPr>
              <a:buFont typeface="Webdings" panose="05030102010509060703" pitchFamily="18" charset="2"/>
              <a:buChar char="þ"/>
            </a:pPr>
            <a:r>
              <a:rPr lang="en-US" dirty="0" smtClean="0">
                <a:latin typeface="Berlin Sans FB" panose="020E0602020502020306" pitchFamily="34" charset="0"/>
              </a:rPr>
              <a:t>Describe the relative location of the five regions of the United States.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Berlin Sans FB Demi" panose="020E0802020502020306" pitchFamily="34" charset="0"/>
              </a:rPr>
              <a:t>The Midwest</a:t>
            </a:r>
            <a:endParaRPr lang="en-US" dirty="0">
              <a:latin typeface="Berlin Sans FB Demi" panose="020E0802020502020306" pitchFamily="34" charset="0"/>
            </a:endParaRPr>
          </a:p>
        </p:txBody>
      </p:sp>
      <p:pic>
        <p:nvPicPr>
          <p:cNvPr id="1026" name="Picture 2" descr="http://www.ucsusa.org/sites/default/files/legacy/assets/img/map.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970"/>
          <a:stretch/>
        </p:blipFill>
        <p:spPr bwMode="auto">
          <a:xfrm>
            <a:off x="310864" y="1066800"/>
            <a:ext cx="8700262" cy="556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5791200"/>
            <a:ext cx="1676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838200"/>
            <a:ext cx="8763000" cy="533400"/>
          </a:xfrm>
        </p:spPr>
        <p:txBody>
          <a:bodyPr>
            <a:normAutofit/>
          </a:bodyPr>
          <a:lstStyle/>
          <a:p>
            <a:pPr marL="0" indent="0">
              <a:buNone/>
            </a:pPr>
            <a:r>
              <a:rPr lang="en-US" sz="2800" dirty="0" smtClean="0">
                <a:latin typeface="Berlin Sans FB" panose="020E0602020502020306" pitchFamily="34" charset="0"/>
              </a:rPr>
              <a:t>The Midwest Region is made up of the following states:</a:t>
            </a:r>
          </a:p>
        </p:txBody>
      </p:sp>
      <p:sp>
        <p:nvSpPr>
          <p:cNvPr id="11" name="TextBox 10"/>
          <p:cNvSpPr txBox="1"/>
          <p:nvPr/>
        </p:nvSpPr>
        <p:spPr>
          <a:xfrm>
            <a:off x="4162694" y="3788807"/>
            <a:ext cx="990600" cy="307777"/>
          </a:xfrm>
          <a:prstGeom prst="rect">
            <a:avLst/>
          </a:prstGeom>
          <a:noFill/>
        </p:spPr>
        <p:txBody>
          <a:bodyPr wrap="square" rtlCol="0">
            <a:spAutoFit/>
          </a:bodyPr>
          <a:lstStyle/>
          <a:p>
            <a:r>
              <a:rPr lang="en-US" sz="1400" b="1" dirty="0" smtClean="0">
                <a:solidFill>
                  <a:schemeClr val="bg1"/>
                </a:solidFill>
              </a:rPr>
              <a:t>Kansas</a:t>
            </a:r>
            <a:endParaRPr lang="en-US" sz="1400" b="1" dirty="0">
              <a:solidFill>
                <a:schemeClr val="bg1"/>
              </a:solidFill>
            </a:endParaRPr>
          </a:p>
        </p:txBody>
      </p:sp>
      <p:grpSp>
        <p:nvGrpSpPr>
          <p:cNvPr id="16" name="Group 15"/>
          <p:cNvGrpSpPr/>
          <p:nvPr/>
        </p:nvGrpSpPr>
        <p:grpSpPr>
          <a:xfrm>
            <a:off x="1535837" y="2705540"/>
            <a:ext cx="7050946" cy="2235792"/>
            <a:chOff x="1535837" y="2705540"/>
            <a:chExt cx="7050946" cy="2235792"/>
          </a:xfrm>
        </p:grpSpPr>
        <p:grpSp>
          <p:nvGrpSpPr>
            <p:cNvPr id="7" name="Group 6"/>
            <p:cNvGrpSpPr/>
            <p:nvPr/>
          </p:nvGrpSpPr>
          <p:grpSpPr>
            <a:xfrm>
              <a:off x="2761695" y="2705540"/>
              <a:ext cx="5825088" cy="2235792"/>
              <a:chOff x="2761695" y="2705540"/>
              <a:chExt cx="5825088" cy="2235792"/>
            </a:xfrm>
          </p:grpSpPr>
          <p:sp>
            <p:nvSpPr>
              <p:cNvPr id="6" name="Rectangle 5"/>
              <p:cNvSpPr/>
              <p:nvPr/>
            </p:nvSpPr>
            <p:spPr>
              <a:xfrm>
                <a:off x="3841783" y="2789859"/>
                <a:ext cx="1857703" cy="369332"/>
              </a:xfrm>
              <a:prstGeom prst="rect">
                <a:avLst/>
              </a:prstGeom>
            </p:spPr>
            <p:txBody>
              <a:bodyPr wrap="square">
                <a:spAutoFit/>
              </a:bodyPr>
              <a:lstStyle/>
              <a:p>
                <a:pPr lvl="1"/>
                <a:r>
                  <a:rPr lang="en-US" b="1" dirty="0" smtClean="0">
                    <a:latin typeface="Berlin Sans FB" panose="020E0602020502020306" pitchFamily="34" charset="0"/>
                  </a:rPr>
                  <a:t>MIDWEST</a:t>
                </a:r>
                <a:endParaRPr lang="en-US" b="1" dirty="0">
                  <a:latin typeface="Berlin Sans FB" panose="020E0602020502020306" pitchFamily="34" charset="0"/>
                </a:endParaRPr>
              </a:p>
            </p:txBody>
          </p:sp>
          <p:sp>
            <p:nvSpPr>
              <p:cNvPr id="17" name="Rectangle 16"/>
              <p:cNvSpPr/>
              <p:nvPr/>
            </p:nvSpPr>
            <p:spPr>
              <a:xfrm>
                <a:off x="2761695" y="4572000"/>
                <a:ext cx="1756299" cy="369332"/>
              </a:xfrm>
              <a:prstGeom prst="rect">
                <a:avLst/>
              </a:prstGeom>
            </p:spPr>
            <p:txBody>
              <a:bodyPr wrap="square">
                <a:spAutoFit/>
              </a:bodyPr>
              <a:lstStyle/>
              <a:p>
                <a:pPr lvl="1"/>
                <a:r>
                  <a:rPr lang="en-US" dirty="0" smtClean="0">
                    <a:latin typeface="Berlin Sans FB" panose="020E0602020502020306" pitchFamily="34" charset="0"/>
                  </a:rPr>
                  <a:t>Southwest</a:t>
                </a:r>
                <a:endParaRPr lang="en-US" dirty="0">
                  <a:latin typeface="Berlin Sans FB" panose="020E0602020502020306" pitchFamily="34" charset="0"/>
                </a:endParaRPr>
              </a:p>
            </p:txBody>
          </p:sp>
          <p:sp>
            <p:nvSpPr>
              <p:cNvPr id="18" name="Rectangle 17"/>
              <p:cNvSpPr/>
              <p:nvPr/>
            </p:nvSpPr>
            <p:spPr>
              <a:xfrm>
                <a:off x="5638800" y="4569154"/>
                <a:ext cx="1600200" cy="369332"/>
              </a:xfrm>
              <a:prstGeom prst="rect">
                <a:avLst/>
              </a:prstGeom>
            </p:spPr>
            <p:txBody>
              <a:bodyPr wrap="square">
                <a:spAutoFit/>
              </a:bodyPr>
              <a:lstStyle/>
              <a:p>
                <a:pPr lvl="1"/>
                <a:r>
                  <a:rPr lang="en-US" dirty="0" smtClean="0">
                    <a:latin typeface="Berlin Sans FB" panose="020E0602020502020306" pitchFamily="34" charset="0"/>
                  </a:rPr>
                  <a:t>Southeast</a:t>
                </a:r>
                <a:endParaRPr lang="en-US" dirty="0">
                  <a:latin typeface="Berlin Sans FB" panose="020E0602020502020306" pitchFamily="34" charset="0"/>
                </a:endParaRPr>
              </a:p>
            </p:txBody>
          </p:sp>
          <p:sp>
            <p:nvSpPr>
              <p:cNvPr id="19" name="Rectangle 18"/>
              <p:cNvSpPr/>
              <p:nvPr/>
            </p:nvSpPr>
            <p:spPr>
              <a:xfrm rot="18917938">
                <a:off x="6986583" y="2705540"/>
                <a:ext cx="1600200" cy="369332"/>
              </a:xfrm>
              <a:prstGeom prst="rect">
                <a:avLst/>
              </a:prstGeom>
            </p:spPr>
            <p:txBody>
              <a:bodyPr wrap="square">
                <a:spAutoFit/>
              </a:bodyPr>
              <a:lstStyle/>
              <a:p>
                <a:pPr lvl="1"/>
                <a:r>
                  <a:rPr lang="en-US" dirty="0" smtClean="0">
                    <a:latin typeface="Berlin Sans FB" panose="020E0602020502020306" pitchFamily="34" charset="0"/>
                  </a:rPr>
                  <a:t>Northeast</a:t>
                </a:r>
                <a:endParaRPr lang="en-US" dirty="0">
                  <a:latin typeface="Berlin Sans FB" panose="020E0602020502020306" pitchFamily="34" charset="0"/>
                </a:endParaRPr>
              </a:p>
            </p:txBody>
          </p:sp>
        </p:grpSp>
        <p:sp>
          <p:nvSpPr>
            <p:cNvPr id="21" name="Rectangle 20"/>
            <p:cNvSpPr/>
            <p:nvPr/>
          </p:nvSpPr>
          <p:spPr>
            <a:xfrm>
              <a:off x="1535837" y="2940348"/>
              <a:ext cx="1600200" cy="369332"/>
            </a:xfrm>
            <a:prstGeom prst="rect">
              <a:avLst/>
            </a:prstGeom>
          </p:spPr>
          <p:txBody>
            <a:bodyPr wrap="square">
              <a:spAutoFit/>
            </a:bodyPr>
            <a:lstStyle/>
            <a:p>
              <a:pPr lvl="1"/>
              <a:r>
                <a:rPr lang="en-US" dirty="0" smtClean="0">
                  <a:latin typeface="Berlin Sans FB" panose="020E0602020502020306" pitchFamily="34" charset="0"/>
                </a:rPr>
                <a:t>West</a:t>
              </a:r>
              <a:endParaRPr lang="en-US" dirty="0">
                <a:latin typeface="Berlin Sans FB" panose="020E0602020502020306" pitchFamily="34" charset="0"/>
              </a:endParaRPr>
            </a:p>
          </p:txBody>
        </p:sp>
      </p:grpSp>
      <p:sp>
        <p:nvSpPr>
          <p:cNvPr id="22" name="TextBox 21"/>
          <p:cNvSpPr txBox="1"/>
          <p:nvPr/>
        </p:nvSpPr>
        <p:spPr>
          <a:xfrm rot="19411263">
            <a:off x="4969063" y="3848100"/>
            <a:ext cx="990600" cy="307777"/>
          </a:xfrm>
          <a:prstGeom prst="rect">
            <a:avLst/>
          </a:prstGeom>
          <a:noFill/>
        </p:spPr>
        <p:txBody>
          <a:bodyPr wrap="square" rtlCol="0">
            <a:spAutoFit/>
          </a:bodyPr>
          <a:lstStyle/>
          <a:p>
            <a:r>
              <a:rPr lang="en-US" sz="1400" b="1" dirty="0" smtClean="0">
                <a:solidFill>
                  <a:schemeClr val="bg1"/>
                </a:solidFill>
              </a:rPr>
              <a:t>Missouri</a:t>
            </a:r>
            <a:endParaRPr lang="en-US" sz="1400" b="1" dirty="0">
              <a:solidFill>
                <a:schemeClr val="bg1"/>
              </a:solidFill>
            </a:endParaRPr>
          </a:p>
        </p:txBody>
      </p:sp>
      <p:sp>
        <p:nvSpPr>
          <p:cNvPr id="25" name="TextBox 24"/>
          <p:cNvSpPr txBox="1"/>
          <p:nvPr/>
        </p:nvSpPr>
        <p:spPr>
          <a:xfrm>
            <a:off x="3826017" y="3172312"/>
            <a:ext cx="990600" cy="307777"/>
          </a:xfrm>
          <a:prstGeom prst="rect">
            <a:avLst/>
          </a:prstGeom>
          <a:noFill/>
        </p:spPr>
        <p:txBody>
          <a:bodyPr wrap="square" rtlCol="0">
            <a:spAutoFit/>
          </a:bodyPr>
          <a:lstStyle/>
          <a:p>
            <a:r>
              <a:rPr lang="en-US" sz="1400" b="1" dirty="0" smtClean="0">
                <a:solidFill>
                  <a:schemeClr val="bg1"/>
                </a:solidFill>
              </a:rPr>
              <a:t>Nebraska</a:t>
            </a:r>
            <a:endParaRPr lang="en-US" sz="1400" b="1" dirty="0">
              <a:solidFill>
                <a:schemeClr val="bg1"/>
              </a:solidFill>
            </a:endParaRPr>
          </a:p>
        </p:txBody>
      </p:sp>
      <p:sp>
        <p:nvSpPr>
          <p:cNvPr id="26" name="TextBox 25"/>
          <p:cNvSpPr txBox="1"/>
          <p:nvPr/>
        </p:nvSpPr>
        <p:spPr>
          <a:xfrm>
            <a:off x="3841783" y="2417128"/>
            <a:ext cx="990600" cy="523220"/>
          </a:xfrm>
          <a:prstGeom prst="rect">
            <a:avLst/>
          </a:prstGeom>
          <a:noFill/>
        </p:spPr>
        <p:txBody>
          <a:bodyPr wrap="square" rtlCol="0">
            <a:spAutoFit/>
          </a:bodyPr>
          <a:lstStyle/>
          <a:p>
            <a:r>
              <a:rPr lang="en-US" sz="1400" b="1" dirty="0" smtClean="0">
                <a:solidFill>
                  <a:schemeClr val="bg1"/>
                </a:solidFill>
              </a:rPr>
              <a:t>South Dakota</a:t>
            </a:r>
            <a:endParaRPr lang="en-US" sz="1400" b="1" dirty="0">
              <a:solidFill>
                <a:schemeClr val="bg1"/>
              </a:solidFill>
            </a:endParaRPr>
          </a:p>
        </p:txBody>
      </p:sp>
      <p:sp>
        <p:nvSpPr>
          <p:cNvPr id="27" name="TextBox 26"/>
          <p:cNvSpPr txBox="1"/>
          <p:nvPr/>
        </p:nvSpPr>
        <p:spPr>
          <a:xfrm>
            <a:off x="3952145" y="1842690"/>
            <a:ext cx="990600" cy="523220"/>
          </a:xfrm>
          <a:prstGeom prst="rect">
            <a:avLst/>
          </a:prstGeom>
          <a:noFill/>
        </p:spPr>
        <p:txBody>
          <a:bodyPr wrap="square" rtlCol="0">
            <a:spAutoFit/>
          </a:bodyPr>
          <a:lstStyle/>
          <a:p>
            <a:r>
              <a:rPr lang="en-US" sz="1400" b="1" dirty="0" smtClean="0">
                <a:solidFill>
                  <a:schemeClr val="bg1"/>
                </a:solidFill>
              </a:rPr>
              <a:t>North Dakota</a:t>
            </a:r>
            <a:endParaRPr lang="en-US" sz="1400" b="1" dirty="0">
              <a:solidFill>
                <a:schemeClr val="bg1"/>
              </a:solidFill>
            </a:endParaRPr>
          </a:p>
        </p:txBody>
      </p:sp>
      <p:sp>
        <p:nvSpPr>
          <p:cNvPr id="28" name="TextBox 27"/>
          <p:cNvSpPr txBox="1"/>
          <p:nvPr/>
        </p:nvSpPr>
        <p:spPr>
          <a:xfrm>
            <a:off x="4942745" y="3035792"/>
            <a:ext cx="990600" cy="307777"/>
          </a:xfrm>
          <a:prstGeom prst="rect">
            <a:avLst/>
          </a:prstGeom>
          <a:noFill/>
        </p:spPr>
        <p:txBody>
          <a:bodyPr wrap="square" rtlCol="0">
            <a:spAutoFit/>
          </a:bodyPr>
          <a:lstStyle/>
          <a:p>
            <a:r>
              <a:rPr lang="en-US" sz="1400" b="1" dirty="0" smtClean="0">
                <a:solidFill>
                  <a:schemeClr val="bg1"/>
                </a:solidFill>
              </a:rPr>
              <a:t>Iowa</a:t>
            </a:r>
            <a:endParaRPr lang="en-US" sz="1400" b="1" dirty="0">
              <a:solidFill>
                <a:schemeClr val="bg1"/>
              </a:solidFill>
            </a:endParaRPr>
          </a:p>
        </p:txBody>
      </p:sp>
      <p:sp>
        <p:nvSpPr>
          <p:cNvPr id="29" name="TextBox 28"/>
          <p:cNvSpPr txBox="1"/>
          <p:nvPr/>
        </p:nvSpPr>
        <p:spPr>
          <a:xfrm rot="18081645">
            <a:off x="4608100" y="2263239"/>
            <a:ext cx="990600" cy="307777"/>
          </a:xfrm>
          <a:prstGeom prst="rect">
            <a:avLst/>
          </a:prstGeom>
          <a:noFill/>
        </p:spPr>
        <p:txBody>
          <a:bodyPr wrap="square" rtlCol="0">
            <a:spAutoFit/>
          </a:bodyPr>
          <a:lstStyle/>
          <a:p>
            <a:r>
              <a:rPr lang="en-US" sz="1400" b="1" dirty="0" smtClean="0">
                <a:solidFill>
                  <a:schemeClr val="bg1"/>
                </a:solidFill>
              </a:rPr>
              <a:t>Minnesota</a:t>
            </a:r>
            <a:endParaRPr lang="en-US" sz="1400" b="1" dirty="0">
              <a:solidFill>
                <a:schemeClr val="bg1"/>
              </a:solidFill>
            </a:endParaRPr>
          </a:p>
        </p:txBody>
      </p:sp>
      <p:sp>
        <p:nvSpPr>
          <p:cNvPr id="30" name="TextBox 29"/>
          <p:cNvSpPr txBox="1"/>
          <p:nvPr/>
        </p:nvSpPr>
        <p:spPr>
          <a:xfrm rot="18351260">
            <a:off x="5487717" y="3281918"/>
            <a:ext cx="990600" cy="307777"/>
          </a:xfrm>
          <a:prstGeom prst="rect">
            <a:avLst/>
          </a:prstGeom>
          <a:noFill/>
        </p:spPr>
        <p:txBody>
          <a:bodyPr wrap="square" rtlCol="0">
            <a:spAutoFit/>
          </a:bodyPr>
          <a:lstStyle/>
          <a:p>
            <a:r>
              <a:rPr lang="en-US" sz="1400" b="1" dirty="0" smtClean="0">
                <a:solidFill>
                  <a:schemeClr val="bg1"/>
                </a:solidFill>
              </a:rPr>
              <a:t>Illinois</a:t>
            </a:r>
            <a:endParaRPr lang="en-US" sz="1400" b="1" dirty="0">
              <a:solidFill>
                <a:schemeClr val="bg1"/>
              </a:solidFill>
            </a:endParaRPr>
          </a:p>
        </p:txBody>
      </p:sp>
      <p:sp>
        <p:nvSpPr>
          <p:cNvPr id="31" name="TextBox 30"/>
          <p:cNvSpPr txBox="1"/>
          <p:nvPr/>
        </p:nvSpPr>
        <p:spPr>
          <a:xfrm rot="19556657">
            <a:off x="6096396" y="2736317"/>
            <a:ext cx="990600" cy="307777"/>
          </a:xfrm>
          <a:prstGeom prst="rect">
            <a:avLst/>
          </a:prstGeom>
          <a:noFill/>
        </p:spPr>
        <p:txBody>
          <a:bodyPr wrap="square" rtlCol="0">
            <a:spAutoFit/>
          </a:bodyPr>
          <a:lstStyle/>
          <a:p>
            <a:r>
              <a:rPr lang="en-US" sz="1400" b="1" dirty="0" smtClean="0">
                <a:solidFill>
                  <a:schemeClr val="bg1"/>
                </a:solidFill>
              </a:rPr>
              <a:t>Michigan</a:t>
            </a:r>
            <a:endParaRPr lang="en-US" sz="1400" b="1" dirty="0">
              <a:solidFill>
                <a:schemeClr val="bg1"/>
              </a:solidFill>
            </a:endParaRPr>
          </a:p>
        </p:txBody>
      </p:sp>
      <p:sp>
        <p:nvSpPr>
          <p:cNvPr id="32" name="TextBox 31"/>
          <p:cNvSpPr txBox="1"/>
          <p:nvPr/>
        </p:nvSpPr>
        <p:spPr>
          <a:xfrm rot="18459887">
            <a:off x="5929011" y="3265386"/>
            <a:ext cx="990600" cy="307777"/>
          </a:xfrm>
          <a:prstGeom prst="rect">
            <a:avLst/>
          </a:prstGeom>
          <a:noFill/>
        </p:spPr>
        <p:txBody>
          <a:bodyPr wrap="square" rtlCol="0">
            <a:spAutoFit/>
          </a:bodyPr>
          <a:lstStyle/>
          <a:p>
            <a:r>
              <a:rPr lang="en-US" sz="1400" b="1" dirty="0" smtClean="0">
                <a:solidFill>
                  <a:schemeClr val="bg1"/>
                </a:solidFill>
              </a:rPr>
              <a:t>Indiana</a:t>
            </a:r>
            <a:endParaRPr lang="en-US" sz="1400" b="1" dirty="0">
              <a:solidFill>
                <a:schemeClr val="bg1"/>
              </a:solidFill>
            </a:endParaRPr>
          </a:p>
        </p:txBody>
      </p:sp>
      <p:sp>
        <p:nvSpPr>
          <p:cNvPr id="33" name="TextBox 32"/>
          <p:cNvSpPr txBox="1"/>
          <p:nvPr/>
        </p:nvSpPr>
        <p:spPr>
          <a:xfrm rot="17481021">
            <a:off x="5299446" y="2396177"/>
            <a:ext cx="990600" cy="307777"/>
          </a:xfrm>
          <a:prstGeom prst="rect">
            <a:avLst/>
          </a:prstGeom>
          <a:noFill/>
        </p:spPr>
        <p:txBody>
          <a:bodyPr wrap="square" rtlCol="0">
            <a:spAutoFit/>
          </a:bodyPr>
          <a:lstStyle/>
          <a:p>
            <a:r>
              <a:rPr lang="en-US" sz="1400" b="1" dirty="0" smtClean="0">
                <a:solidFill>
                  <a:schemeClr val="bg1"/>
                </a:solidFill>
              </a:rPr>
              <a:t>Wisconsin</a:t>
            </a:r>
            <a:endParaRPr lang="en-US" sz="1400" b="1" dirty="0">
              <a:solidFill>
                <a:schemeClr val="bg1"/>
              </a:solidFill>
            </a:endParaRPr>
          </a:p>
        </p:txBody>
      </p:sp>
      <p:sp>
        <p:nvSpPr>
          <p:cNvPr id="34" name="TextBox 33"/>
          <p:cNvSpPr txBox="1"/>
          <p:nvPr/>
        </p:nvSpPr>
        <p:spPr>
          <a:xfrm>
            <a:off x="6572998" y="3254598"/>
            <a:ext cx="990600" cy="307777"/>
          </a:xfrm>
          <a:prstGeom prst="rect">
            <a:avLst/>
          </a:prstGeom>
          <a:noFill/>
        </p:spPr>
        <p:txBody>
          <a:bodyPr wrap="square" rtlCol="0">
            <a:spAutoFit/>
          </a:bodyPr>
          <a:lstStyle/>
          <a:p>
            <a:r>
              <a:rPr lang="en-US" sz="1400" b="1" dirty="0" smtClean="0">
                <a:solidFill>
                  <a:schemeClr val="bg1"/>
                </a:solidFill>
              </a:rPr>
              <a:t>Ohio</a:t>
            </a:r>
            <a:endParaRPr lang="en-US" sz="1400" b="1" dirty="0">
              <a:solidFill>
                <a:schemeClr val="bg1"/>
              </a:solidFill>
            </a:endParaRPr>
          </a:p>
        </p:txBody>
      </p:sp>
    </p:spTree>
    <p:extLst>
      <p:ext uri="{BB962C8B-B14F-4D97-AF65-F5344CB8AC3E}">
        <p14:creationId xmlns:p14="http://schemas.microsoft.com/office/powerpoint/2010/main" val="275681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1000" fill="hold"/>
                                        <p:tgtEl>
                                          <p:spTgt spid="25"/>
                                        </p:tgtEl>
                                        <p:attrNameLst>
                                          <p:attrName>ppt_w</p:attrName>
                                        </p:attrNameLst>
                                      </p:cBhvr>
                                      <p:tavLst>
                                        <p:tav tm="0">
                                          <p:val>
                                            <p:fltVal val="0"/>
                                          </p:val>
                                        </p:tav>
                                        <p:tav tm="100000">
                                          <p:val>
                                            <p:strVal val="#ppt_w"/>
                                          </p:val>
                                        </p:tav>
                                      </p:tavLst>
                                    </p:anim>
                                    <p:anim calcmode="lin" valueType="num">
                                      <p:cBhvr>
                                        <p:cTn id="41" dur="1000" fill="hold"/>
                                        <p:tgtEl>
                                          <p:spTgt spid="25"/>
                                        </p:tgtEl>
                                        <p:attrNameLst>
                                          <p:attrName>ppt_h</p:attrName>
                                        </p:attrNameLst>
                                      </p:cBhvr>
                                      <p:tavLst>
                                        <p:tav tm="0">
                                          <p:val>
                                            <p:fltVal val="0"/>
                                          </p:val>
                                        </p:tav>
                                        <p:tav tm="100000">
                                          <p:val>
                                            <p:strVal val="#ppt_h"/>
                                          </p:val>
                                        </p:tav>
                                      </p:tavLst>
                                    </p:anim>
                                    <p:anim calcmode="lin" valueType="num">
                                      <p:cBhvr>
                                        <p:cTn id="42" dur="1000" fill="hold"/>
                                        <p:tgtEl>
                                          <p:spTgt spid="25"/>
                                        </p:tgtEl>
                                        <p:attrNameLst>
                                          <p:attrName>style.rotation</p:attrName>
                                        </p:attrNameLst>
                                      </p:cBhvr>
                                      <p:tavLst>
                                        <p:tav tm="0">
                                          <p:val>
                                            <p:fltVal val="90"/>
                                          </p:val>
                                        </p:tav>
                                        <p:tav tm="100000">
                                          <p:val>
                                            <p:fltVal val="0"/>
                                          </p:val>
                                        </p:tav>
                                      </p:tavLst>
                                    </p:anim>
                                    <p:animEffect transition="in" filter="fade">
                                      <p:cBhvr>
                                        <p:cTn id="43" dur="10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fltVal val="0"/>
                                          </p:val>
                                        </p:tav>
                                        <p:tav tm="100000">
                                          <p:val>
                                            <p:strVal val="#ppt_w"/>
                                          </p:val>
                                        </p:tav>
                                      </p:tavLst>
                                    </p:anim>
                                    <p:anim calcmode="lin" valueType="num">
                                      <p:cBhvr>
                                        <p:cTn id="49" dur="1000" fill="hold"/>
                                        <p:tgtEl>
                                          <p:spTgt spid="26"/>
                                        </p:tgtEl>
                                        <p:attrNameLst>
                                          <p:attrName>ppt_h</p:attrName>
                                        </p:attrNameLst>
                                      </p:cBhvr>
                                      <p:tavLst>
                                        <p:tav tm="0">
                                          <p:val>
                                            <p:fltVal val="0"/>
                                          </p:val>
                                        </p:tav>
                                        <p:tav tm="100000">
                                          <p:val>
                                            <p:strVal val="#ppt_h"/>
                                          </p:val>
                                        </p:tav>
                                      </p:tavLst>
                                    </p:anim>
                                    <p:anim calcmode="lin" valueType="num">
                                      <p:cBhvr>
                                        <p:cTn id="50" dur="1000" fill="hold"/>
                                        <p:tgtEl>
                                          <p:spTgt spid="26"/>
                                        </p:tgtEl>
                                        <p:attrNameLst>
                                          <p:attrName>style.rotation</p:attrName>
                                        </p:attrNameLst>
                                      </p:cBhvr>
                                      <p:tavLst>
                                        <p:tav tm="0">
                                          <p:val>
                                            <p:fltVal val="90"/>
                                          </p:val>
                                        </p:tav>
                                        <p:tav tm="100000">
                                          <p:val>
                                            <p:fltVal val="0"/>
                                          </p:val>
                                        </p:tav>
                                      </p:tavLst>
                                    </p:anim>
                                    <p:animEffect transition="in" filter="fade">
                                      <p:cBhvr>
                                        <p:cTn id="51" dur="10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1000" fill="hold"/>
                                        <p:tgtEl>
                                          <p:spTgt spid="27"/>
                                        </p:tgtEl>
                                        <p:attrNameLst>
                                          <p:attrName>ppt_w</p:attrName>
                                        </p:attrNameLst>
                                      </p:cBhvr>
                                      <p:tavLst>
                                        <p:tav tm="0">
                                          <p:val>
                                            <p:fltVal val="0"/>
                                          </p:val>
                                        </p:tav>
                                        <p:tav tm="100000">
                                          <p:val>
                                            <p:strVal val="#ppt_w"/>
                                          </p:val>
                                        </p:tav>
                                      </p:tavLst>
                                    </p:anim>
                                    <p:anim calcmode="lin" valueType="num">
                                      <p:cBhvr>
                                        <p:cTn id="57" dur="1000" fill="hold"/>
                                        <p:tgtEl>
                                          <p:spTgt spid="27"/>
                                        </p:tgtEl>
                                        <p:attrNameLst>
                                          <p:attrName>ppt_h</p:attrName>
                                        </p:attrNameLst>
                                      </p:cBhvr>
                                      <p:tavLst>
                                        <p:tav tm="0">
                                          <p:val>
                                            <p:fltVal val="0"/>
                                          </p:val>
                                        </p:tav>
                                        <p:tav tm="100000">
                                          <p:val>
                                            <p:strVal val="#ppt_h"/>
                                          </p:val>
                                        </p:tav>
                                      </p:tavLst>
                                    </p:anim>
                                    <p:anim calcmode="lin" valueType="num">
                                      <p:cBhvr>
                                        <p:cTn id="58" dur="1000" fill="hold"/>
                                        <p:tgtEl>
                                          <p:spTgt spid="27"/>
                                        </p:tgtEl>
                                        <p:attrNameLst>
                                          <p:attrName>style.rotation</p:attrName>
                                        </p:attrNameLst>
                                      </p:cBhvr>
                                      <p:tavLst>
                                        <p:tav tm="0">
                                          <p:val>
                                            <p:fltVal val="90"/>
                                          </p:val>
                                        </p:tav>
                                        <p:tav tm="100000">
                                          <p:val>
                                            <p:fltVal val="0"/>
                                          </p:val>
                                        </p:tav>
                                      </p:tavLst>
                                    </p:anim>
                                    <p:animEffect transition="in" filter="fade">
                                      <p:cBhvr>
                                        <p:cTn id="59" dur="10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1000" fill="hold"/>
                                        <p:tgtEl>
                                          <p:spTgt spid="29"/>
                                        </p:tgtEl>
                                        <p:attrNameLst>
                                          <p:attrName>ppt_w</p:attrName>
                                        </p:attrNameLst>
                                      </p:cBhvr>
                                      <p:tavLst>
                                        <p:tav tm="0">
                                          <p:val>
                                            <p:fltVal val="0"/>
                                          </p:val>
                                        </p:tav>
                                        <p:tav tm="100000">
                                          <p:val>
                                            <p:strVal val="#ppt_w"/>
                                          </p:val>
                                        </p:tav>
                                      </p:tavLst>
                                    </p:anim>
                                    <p:anim calcmode="lin" valueType="num">
                                      <p:cBhvr>
                                        <p:cTn id="65" dur="1000" fill="hold"/>
                                        <p:tgtEl>
                                          <p:spTgt spid="29"/>
                                        </p:tgtEl>
                                        <p:attrNameLst>
                                          <p:attrName>ppt_h</p:attrName>
                                        </p:attrNameLst>
                                      </p:cBhvr>
                                      <p:tavLst>
                                        <p:tav tm="0">
                                          <p:val>
                                            <p:fltVal val="0"/>
                                          </p:val>
                                        </p:tav>
                                        <p:tav tm="100000">
                                          <p:val>
                                            <p:strVal val="#ppt_h"/>
                                          </p:val>
                                        </p:tav>
                                      </p:tavLst>
                                    </p:anim>
                                    <p:anim calcmode="lin" valueType="num">
                                      <p:cBhvr>
                                        <p:cTn id="66" dur="1000" fill="hold"/>
                                        <p:tgtEl>
                                          <p:spTgt spid="29"/>
                                        </p:tgtEl>
                                        <p:attrNameLst>
                                          <p:attrName>style.rotation</p:attrName>
                                        </p:attrNameLst>
                                      </p:cBhvr>
                                      <p:tavLst>
                                        <p:tav tm="0">
                                          <p:val>
                                            <p:fltVal val="90"/>
                                          </p:val>
                                        </p:tav>
                                        <p:tav tm="100000">
                                          <p:val>
                                            <p:fltVal val="0"/>
                                          </p:val>
                                        </p:tav>
                                      </p:tavLst>
                                    </p:anim>
                                    <p:animEffect transition="in" filter="fade">
                                      <p:cBhvr>
                                        <p:cTn id="67" dur="10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1000" fill="hold"/>
                                        <p:tgtEl>
                                          <p:spTgt spid="28"/>
                                        </p:tgtEl>
                                        <p:attrNameLst>
                                          <p:attrName>ppt_w</p:attrName>
                                        </p:attrNameLst>
                                      </p:cBhvr>
                                      <p:tavLst>
                                        <p:tav tm="0">
                                          <p:val>
                                            <p:fltVal val="0"/>
                                          </p:val>
                                        </p:tav>
                                        <p:tav tm="100000">
                                          <p:val>
                                            <p:strVal val="#ppt_w"/>
                                          </p:val>
                                        </p:tav>
                                      </p:tavLst>
                                    </p:anim>
                                    <p:anim calcmode="lin" valueType="num">
                                      <p:cBhvr>
                                        <p:cTn id="73" dur="1000" fill="hold"/>
                                        <p:tgtEl>
                                          <p:spTgt spid="28"/>
                                        </p:tgtEl>
                                        <p:attrNameLst>
                                          <p:attrName>ppt_h</p:attrName>
                                        </p:attrNameLst>
                                      </p:cBhvr>
                                      <p:tavLst>
                                        <p:tav tm="0">
                                          <p:val>
                                            <p:fltVal val="0"/>
                                          </p:val>
                                        </p:tav>
                                        <p:tav tm="100000">
                                          <p:val>
                                            <p:strVal val="#ppt_h"/>
                                          </p:val>
                                        </p:tav>
                                      </p:tavLst>
                                    </p:anim>
                                    <p:anim calcmode="lin" valueType="num">
                                      <p:cBhvr>
                                        <p:cTn id="74" dur="1000" fill="hold"/>
                                        <p:tgtEl>
                                          <p:spTgt spid="28"/>
                                        </p:tgtEl>
                                        <p:attrNameLst>
                                          <p:attrName>style.rotation</p:attrName>
                                        </p:attrNameLst>
                                      </p:cBhvr>
                                      <p:tavLst>
                                        <p:tav tm="0">
                                          <p:val>
                                            <p:fltVal val="90"/>
                                          </p:val>
                                        </p:tav>
                                        <p:tav tm="100000">
                                          <p:val>
                                            <p:fltVal val="0"/>
                                          </p:val>
                                        </p:tav>
                                      </p:tavLst>
                                    </p:anim>
                                    <p:animEffect transition="in" filter="fade">
                                      <p:cBhvr>
                                        <p:cTn id="75" dur="10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1000" fill="hold"/>
                                        <p:tgtEl>
                                          <p:spTgt spid="30"/>
                                        </p:tgtEl>
                                        <p:attrNameLst>
                                          <p:attrName>ppt_w</p:attrName>
                                        </p:attrNameLst>
                                      </p:cBhvr>
                                      <p:tavLst>
                                        <p:tav tm="0">
                                          <p:val>
                                            <p:fltVal val="0"/>
                                          </p:val>
                                        </p:tav>
                                        <p:tav tm="100000">
                                          <p:val>
                                            <p:strVal val="#ppt_w"/>
                                          </p:val>
                                        </p:tav>
                                      </p:tavLst>
                                    </p:anim>
                                    <p:anim calcmode="lin" valueType="num">
                                      <p:cBhvr>
                                        <p:cTn id="81" dur="1000" fill="hold"/>
                                        <p:tgtEl>
                                          <p:spTgt spid="30"/>
                                        </p:tgtEl>
                                        <p:attrNameLst>
                                          <p:attrName>ppt_h</p:attrName>
                                        </p:attrNameLst>
                                      </p:cBhvr>
                                      <p:tavLst>
                                        <p:tav tm="0">
                                          <p:val>
                                            <p:fltVal val="0"/>
                                          </p:val>
                                        </p:tav>
                                        <p:tav tm="100000">
                                          <p:val>
                                            <p:strVal val="#ppt_h"/>
                                          </p:val>
                                        </p:tav>
                                      </p:tavLst>
                                    </p:anim>
                                    <p:anim calcmode="lin" valueType="num">
                                      <p:cBhvr>
                                        <p:cTn id="82" dur="1000" fill="hold"/>
                                        <p:tgtEl>
                                          <p:spTgt spid="30"/>
                                        </p:tgtEl>
                                        <p:attrNameLst>
                                          <p:attrName>style.rotation</p:attrName>
                                        </p:attrNameLst>
                                      </p:cBhvr>
                                      <p:tavLst>
                                        <p:tav tm="0">
                                          <p:val>
                                            <p:fltVal val="90"/>
                                          </p:val>
                                        </p:tav>
                                        <p:tav tm="100000">
                                          <p:val>
                                            <p:fltVal val="0"/>
                                          </p:val>
                                        </p:tav>
                                      </p:tavLst>
                                    </p:anim>
                                    <p:animEffect transition="in" filter="fade">
                                      <p:cBhvr>
                                        <p:cTn id="83" dur="10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1000" fill="hold"/>
                                        <p:tgtEl>
                                          <p:spTgt spid="31"/>
                                        </p:tgtEl>
                                        <p:attrNameLst>
                                          <p:attrName>ppt_w</p:attrName>
                                        </p:attrNameLst>
                                      </p:cBhvr>
                                      <p:tavLst>
                                        <p:tav tm="0">
                                          <p:val>
                                            <p:fltVal val="0"/>
                                          </p:val>
                                        </p:tav>
                                        <p:tav tm="100000">
                                          <p:val>
                                            <p:strVal val="#ppt_w"/>
                                          </p:val>
                                        </p:tav>
                                      </p:tavLst>
                                    </p:anim>
                                    <p:anim calcmode="lin" valueType="num">
                                      <p:cBhvr>
                                        <p:cTn id="89" dur="1000" fill="hold"/>
                                        <p:tgtEl>
                                          <p:spTgt spid="31"/>
                                        </p:tgtEl>
                                        <p:attrNameLst>
                                          <p:attrName>ppt_h</p:attrName>
                                        </p:attrNameLst>
                                      </p:cBhvr>
                                      <p:tavLst>
                                        <p:tav tm="0">
                                          <p:val>
                                            <p:fltVal val="0"/>
                                          </p:val>
                                        </p:tav>
                                        <p:tav tm="100000">
                                          <p:val>
                                            <p:strVal val="#ppt_h"/>
                                          </p:val>
                                        </p:tav>
                                      </p:tavLst>
                                    </p:anim>
                                    <p:anim calcmode="lin" valueType="num">
                                      <p:cBhvr>
                                        <p:cTn id="90" dur="1000" fill="hold"/>
                                        <p:tgtEl>
                                          <p:spTgt spid="31"/>
                                        </p:tgtEl>
                                        <p:attrNameLst>
                                          <p:attrName>style.rotation</p:attrName>
                                        </p:attrNameLst>
                                      </p:cBhvr>
                                      <p:tavLst>
                                        <p:tav tm="0">
                                          <p:val>
                                            <p:fltVal val="90"/>
                                          </p:val>
                                        </p:tav>
                                        <p:tav tm="100000">
                                          <p:val>
                                            <p:fltVal val="0"/>
                                          </p:val>
                                        </p:tav>
                                      </p:tavLst>
                                    </p:anim>
                                    <p:animEffect transition="in" filter="fade">
                                      <p:cBhvr>
                                        <p:cTn id="91" dur="10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1000" fill="hold"/>
                                        <p:tgtEl>
                                          <p:spTgt spid="33"/>
                                        </p:tgtEl>
                                        <p:attrNameLst>
                                          <p:attrName>ppt_w</p:attrName>
                                        </p:attrNameLst>
                                      </p:cBhvr>
                                      <p:tavLst>
                                        <p:tav tm="0">
                                          <p:val>
                                            <p:fltVal val="0"/>
                                          </p:val>
                                        </p:tav>
                                        <p:tav tm="100000">
                                          <p:val>
                                            <p:strVal val="#ppt_w"/>
                                          </p:val>
                                        </p:tav>
                                      </p:tavLst>
                                    </p:anim>
                                    <p:anim calcmode="lin" valueType="num">
                                      <p:cBhvr>
                                        <p:cTn id="97" dur="1000" fill="hold"/>
                                        <p:tgtEl>
                                          <p:spTgt spid="33"/>
                                        </p:tgtEl>
                                        <p:attrNameLst>
                                          <p:attrName>ppt_h</p:attrName>
                                        </p:attrNameLst>
                                      </p:cBhvr>
                                      <p:tavLst>
                                        <p:tav tm="0">
                                          <p:val>
                                            <p:fltVal val="0"/>
                                          </p:val>
                                        </p:tav>
                                        <p:tav tm="100000">
                                          <p:val>
                                            <p:strVal val="#ppt_h"/>
                                          </p:val>
                                        </p:tav>
                                      </p:tavLst>
                                    </p:anim>
                                    <p:anim calcmode="lin" valueType="num">
                                      <p:cBhvr>
                                        <p:cTn id="98" dur="1000" fill="hold"/>
                                        <p:tgtEl>
                                          <p:spTgt spid="33"/>
                                        </p:tgtEl>
                                        <p:attrNameLst>
                                          <p:attrName>style.rotation</p:attrName>
                                        </p:attrNameLst>
                                      </p:cBhvr>
                                      <p:tavLst>
                                        <p:tav tm="0">
                                          <p:val>
                                            <p:fltVal val="90"/>
                                          </p:val>
                                        </p:tav>
                                        <p:tav tm="100000">
                                          <p:val>
                                            <p:fltVal val="0"/>
                                          </p:val>
                                        </p:tav>
                                      </p:tavLst>
                                    </p:anim>
                                    <p:animEffect transition="in" filter="fade">
                                      <p:cBhvr>
                                        <p:cTn id="99" dur="10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 calcmode="lin" valueType="num">
                                      <p:cBhvr>
                                        <p:cTn id="104" dur="1000" fill="hold"/>
                                        <p:tgtEl>
                                          <p:spTgt spid="32"/>
                                        </p:tgtEl>
                                        <p:attrNameLst>
                                          <p:attrName>ppt_w</p:attrName>
                                        </p:attrNameLst>
                                      </p:cBhvr>
                                      <p:tavLst>
                                        <p:tav tm="0">
                                          <p:val>
                                            <p:fltVal val="0"/>
                                          </p:val>
                                        </p:tav>
                                        <p:tav tm="100000">
                                          <p:val>
                                            <p:strVal val="#ppt_w"/>
                                          </p:val>
                                        </p:tav>
                                      </p:tavLst>
                                    </p:anim>
                                    <p:anim calcmode="lin" valueType="num">
                                      <p:cBhvr>
                                        <p:cTn id="105" dur="1000" fill="hold"/>
                                        <p:tgtEl>
                                          <p:spTgt spid="32"/>
                                        </p:tgtEl>
                                        <p:attrNameLst>
                                          <p:attrName>ppt_h</p:attrName>
                                        </p:attrNameLst>
                                      </p:cBhvr>
                                      <p:tavLst>
                                        <p:tav tm="0">
                                          <p:val>
                                            <p:fltVal val="0"/>
                                          </p:val>
                                        </p:tav>
                                        <p:tav tm="100000">
                                          <p:val>
                                            <p:strVal val="#ppt_h"/>
                                          </p:val>
                                        </p:tav>
                                      </p:tavLst>
                                    </p:anim>
                                    <p:anim calcmode="lin" valueType="num">
                                      <p:cBhvr>
                                        <p:cTn id="106" dur="1000" fill="hold"/>
                                        <p:tgtEl>
                                          <p:spTgt spid="32"/>
                                        </p:tgtEl>
                                        <p:attrNameLst>
                                          <p:attrName>style.rotation</p:attrName>
                                        </p:attrNameLst>
                                      </p:cBhvr>
                                      <p:tavLst>
                                        <p:tav tm="0">
                                          <p:val>
                                            <p:fltVal val="90"/>
                                          </p:val>
                                        </p:tav>
                                        <p:tav tm="100000">
                                          <p:val>
                                            <p:fltVal val="0"/>
                                          </p:val>
                                        </p:tav>
                                      </p:tavLst>
                                    </p:anim>
                                    <p:animEffect transition="in" filter="fade">
                                      <p:cBhvr>
                                        <p:cTn id="107" dur="10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grpId="0" nodeType="click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1000" fill="hold"/>
                                        <p:tgtEl>
                                          <p:spTgt spid="34"/>
                                        </p:tgtEl>
                                        <p:attrNameLst>
                                          <p:attrName>ppt_w</p:attrName>
                                        </p:attrNameLst>
                                      </p:cBhvr>
                                      <p:tavLst>
                                        <p:tav tm="0">
                                          <p:val>
                                            <p:fltVal val="0"/>
                                          </p:val>
                                        </p:tav>
                                        <p:tav tm="100000">
                                          <p:val>
                                            <p:strVal val="#ppt_w"/>
                                          </p:val>
                                        </p:tav>
                                      </p:tavLst>
                                    </p:anim>
                                    <p:anim calcmode="lin" valueType="num">
                                      <p:cBhvr>
                                        <p:cTn id="113" dur="1000" fill="hold"/>
                                        <p:tgtEl>
                                          <p:spTgt spid="34"/>
                                        </p:tgtEl>
                                        <p:attrNameLst>
                                          <p:attrName>ppt_h</p:attrName>
                                        </p:attrNameLst>
                                      </p:cBhvr>
                                      <p:tavLst>
                                        <p:tav tm="0">
                                          <p:val>
                                            <p:fltVal val="0"/>
                                          </p:val>
                                        </p:tav>
                                        <p:tav tm="100000">
                                          <p:val>
                                            <p:strVal val="#ppt_h"/>
                                          </p:val>
                                        </p:tav>
                                      </p:tavLst>
                                    </p:anim>
                                    <p:anim calcmode="lin" valueType="num">
                                      <p:cBhvr>
                                        <p:cTn id="114" dur="1000" fill="hold"/>
                                        <p:tgtEl>
                                          <p:spTgt spid="34"/>
                                        </p:tgtEl>
                                        <p:attrNameLst>
                                          <p:attrName>style.rotation</p:attrName>
                                        </p:attrNameLst>
                                      </p:cBhvr>
                                      <p:tavLst>
                                        <p:tav tm="0">
                                          <p:val>
                                            <p:fltVal val="90"/>
                                          </p:val>
                                        </p:tav>
                                        <p:tav tm="100000">
                                          <p:val>
                                            <p:fltVal val="0"/>
                                          </p:val>
                                        </p:tav>
                                      </p:tavLst>
                                    </p:anim>
                                    <p:animEffect transition="in" filter="fade">
                                      <p:cBhvr>
                                        <p:cTn id="115" dur="1000"/>
                                        <p:tgtEl>
                                          <p:spTgt spid="34"/>
                                        </p:tgtEl>
                                      </p:cBhvr>
                                    </p:animEffect>
                                  </p:childTnLst>
                                </p:cTn>
                              </p:par>
                            </p:childTnLst>
                          </p:cTn>
                        </p:par>
                      </p:childTnLst>
                    </p:cTn>
                  </p:par>
                  <p:par>
                    <p:cTn id="116" fill="hold">
                      <p:stCondLst>
                        <p:cond delay="indefinite"/>
                      </p:stCondLst>
                      <p:childTnLst>
                        <p:par>
                          <p:cTn id="117" fill="hold">
                            <p:stCondLst>
                              <p:cond delay="0"/>
                            </p:stCondLst>
                            <p:childTnLst>
                              <p:par>
                                <p:cTn id="118" presetID="45" presetClass="entr" presetSubtype="0" fill="hold" nodeType="click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2000"/>
                                        <p:tgtEl>
                                          <p:spTgt spid="16"/>
                                        </p:tgtEl>
                                      </p:cBhvr>
                                    </p:animEffect>
                                    <p:anim calcmode="lin" valueType="num">
                                      <p:cBhvr>
                                        <p:cTn id="121" dur="2000" fill="hold"/>
                                        <p:tgtEl>
                                          <p:spTgt spid="16"/>
                                        </p:tgtEl>
                                        <p:attrNameLst>
                                          <p:attrName>ppt_w</p:attrName>
                                        </p:attrNameLst>
                                      </p:cBhvr>
                                      <p:tavLst>
                                        <p:tav tm="0" fmla="#ppt_w*sin(2.5*pi*$)">
                                          <p:val>
                                            <p:fltVal val="0"/>
                                          </p:val>
                                        </p:tav>
                                        <p:tav tm="100000">
                                          <p:val>
                                            <p:fltVal val="1"/>
                                          </p:val>
                                        </p:tav>
                                      </p:tavLst>
                                    </p:anim>
                                    <p:anim calcmode="lin" valueType="num">
                                      <p:cBhvr>
                                        <p:cTn id="122"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P spid="22" grpId="0"/>
      <p:bldP spid="25" grpId="0"/>
      <p:bldP spid="26" grpId="0"/>
      <p:bldP spid="27" grpId="0"/>
      <p:bldP spid="28" grpId="0"/>
      <p:bldP spid="29" grpId="0"/>
      <p:bldP spid="30" grpId="0"/>
      <p:bldP spid="31" grpId="0"/>
      <p:bldP spid="32" grpId="0"/>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143000"/>
          </a:xfrm>
        </p:spPr>
        <p:txBody>
          <a:bodyPr>
            <a:normAutofit fontScale="90000"/>
          </a:bodyPr>
          <a:lstStyle/>
          <a:p>
            <a:r>
              <a:rPr lang="en-US" dirty="0" smtClean="0">
                <a:latin typeface="Berlin Sans FB Demi" panose="020E0802020502020306" pitchFamily="34" charset="0"/>
              </a:rPr>
              <a:t>About the Midwest ~ </a:t>
            </a:r>
            <a:br>
              <a:rPr lang="en-US" dirty="0" smtClean="0">
                <a:latin typeface="Berlin Sans FB Demi" panose="020E0802020502020306" pitchFamily="34" charset="0"/>
              </a:rPr>
            </a:br>
            <a:r>
              <a:rPr lang="en-US" dirty="0" smtClean="0">
                <a:latin typeface="Berlin Sans FB Demi" panose="020E0802020502020306" pitchFamily="34" charset="0"/>
              </a:rPr>
              <a:t>Land and People</a:t>
            </a:r>
            <a:endParaRPr lang="en-US" dirty="0">
              <a:latin typeface="Berlin Sans FB Demi" panose="020E0802020502020306" pitchFamily="34" charset="0"/>
            </a:endParaRPr>
          </a:p>
        </p:txBody>
      </p:sp>
      <p:sp>
        <p:nvSpPr>
          <p:cNvPr id="4" name="TextBox 3"/>
          <p:cNvSpPr txBox="1"/>
          <p:nvPr/>
        </p:nvSpPr>
        <p:spPr>
          <a:xfrm>
            <a:off x="101162" y="1565463"/>
            <a:ext cx="8991600" cy="4031873"/>
          </a:xfrm>
          <a:prstGeom prst="rect">
            <a:avLst/>
          </a:prstGeom>
          <a:noFill/>
        </p:spPr>
        <p:txBody>
          <a:bodyPr wrap="square" rtlCol="0">
            <a:spAutoFit/>
          </a:bodyPr>
          <a:lstStyle/>
          <a:p>
            <a:r>
              <a:rPr lang="en-US" sz="3200" dirty="0">
                <a:latin typeface="Berlin Sans FB Demi"/>
              </a:rPr>
              <a:t>The Midwest has many diverse areas from the open land of the Dakotas to the farm land of Missouri, Iowa, and Illinois. Distinct pockets of culture are in the Ozark Mountains and northern Lake Area states.  In each area the land is beautiful in its own way and the people there have adapted to what the land has to offer.</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662" y="1271245"/>
            <a:ext cx="7086600" cy="55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96862" y="4926062"/>
            <a:ext cx="1308538" cy="381000"/>
          </a:xfrm>
          <a:prstGeom prst="rect">
            <a:avLst/>
          </a:prstGeom>
          <a:noFill/>
        </p:spPr>
        <p:txBody>
          <a:bodyPr wrap="square" rtlCol="0">
            <a:spAutoFit/>
          </a:bodyPr>
          <a:lstStyle/>
          <a:p>
            <a:r>
              <a:rPr lang="en-US" b="1" dirty="0" smtClean="0">
                <a:solidFill>
                  <a:srgbClr val="FFC000"/>
                </a:solidFill>
                <a:latin typeface="Aharoni" panose="02010803020104030203" pitchFamily="2" charset="-79"/>
                <a:cs typeface="Aharoni" panose="02010803020104030203" pitchFamily="2" charset="-79"/>
              </a:rPr>
              <a:t>Missouri </a:t>
            </a:r>
            <a:endParaRPr lang="en-US" b="1" dirty="0">
              <a:solidFill>
                <a:srgbClr val="FFC000"/>
              </a:solidFill>
              <a:latin typeface="Aharoni" panose="02010803020104030203" pitchFamily="2" charset="-79"/>
              <a:cs typeface="Aharoni" panose="02010803020104030203" pitchFamily="2" charset="-79"/>
            </a:endParaRPr>
          </a:p>
        </p:txBody>
      </p:sp>
      <p:sp>
        <p:nvSpPr>
          <p:cNvPr id="7" name="TextBox 6"/>
          <p:cNvSpPr txBox="1"/>
          <p:nvPr/>
        </p:nvSpPr>
        <p:spPr>
          <a:xfrm>
            <a:off x="3796862" y="3842845"/>
            <a:ext cx="869731" cy="381000"/>
          </a:xfrm>
          <a:prstGeom prst="rect">
            <a:avLst/>
          </a:prstGeom>
          <a:noFill/>
        </p:spPr>
        <p:txBody>
          <a:bodyPr wrap="square" rtlCol="0">
            <a:spAutoFit/>
          </a:bodyPr>
          <a:lstStyle/>
          <a:p>
            <a:r>
              <a:rPr lang="en-US" b="1" dirty="0" smtClean="0">
                <a:solidFill>
                  <a:srgbClr val="FFC000"/>
                </a:solidFill>
                <a:latin typeface="Aharoni" panose="02010803020104030203" pitchFamily="2" charset="-79"/>
                <a:cs typeface="Aharoni" panose="02010803020104030203" pitchFamily="2" charset="-79"/>
              </a:rPr>
              <a:t>Iowa</a:t>
            </a:r>
            <a:endParaRPr lang="en-US" b="1" dirty="0">
              <a:solidFill>
                <a:srgbClr val="FFC000"/>
              </a:solidFill>
              <a:latin typeface="Aharoni" panose="02010803020104030203" pitchFamily="2" charset="-79"/>
              <a:cs typeface="Aharoni" panose="02010803020104030203" pitchFamily="2" charset="-79"/>
            </a:endParaRPr>
          </a:p>
        </p:txBody>
      </p:sp>
      <p:sp>
        <p:nvSpPr>
          <p:cNvPr id="8" name="TextBox 7"/>
          <p:cNvSpPr txBox="1"/>
          <p:nvPr/>
        </p:nvSpPr>
        <p:spPr>
          <a:xfrm>
            <a:off x="3491404" y="1981201"/>
            <a:ext cx="1461596" cy="369332"/>
          </a:xfrm>
          <a:prstGeom prst="rect">
            <a:avLst/>
          </a:prstGeom>
          <a:noFill/>
        </p:spPr>
        <p:txBody>
          <a:bodyPr wrap="square" rtlCol="0">
            <a:spAutoFit/>
          </a:bodyPr>
          <a:lstStyle/>
          <a:p>
            <a:r>
              <a:rPr lang="en-US" b="1" dirty="0" smtClean="0">
                <a:solidFill>
                  <a:srgbClr val="FFC000"/>
                </a:solidFill>
                <a:latin typeface="Aharoni" panose="02010803020104030203" pitchFamily="2" charset="-79"/>
                <a:cs typeface="Aharoni" panose="02010803020104030203" pitchFamily="2" charset="-79"/>
              </a:rPr>
              <a:t>Minnesota</a:t>
            </a:r>
            <a:endParaRPr lang="en-US" b="1" dirty="0">
              <a:solidFill>
                <a:srgbClr val="FFC000"/>
              </a:solidFill>
              <a:latin typeface="Aharoni" panose="02010803020104030203" pitchFamily="2" charset="-79"/>
              <a:cs typeface="Aharoni" panose="02010803020104030203" pitchFamily="2" charset="-79"/>
            </a:endParaRPr>
          </a:p>
        </p:txBody>
      </p:sp>
      <p:sp>
        <p:nvSpPr>
          <p:cNvPr id="9" name="TextBox 8"/>
          <p:cNvSpPr txBox="1"/>
          <p:nvPr/>
        </p:nvSpPr>
        <p:spPr>
          <a:xfrm>
            <a:off x="2182866" y="5889724"/>
            <a:ext cx="1169934" cy="381000"/>
          </a:xfrm>
          <a:prstGeom prst="rect">
            <a:avLst/>
          </a:prstGeom>
          <a:noFill/>
        </p:spPr>
        <p:txBody>
          <a:bodyPr wrap="square" rtlCol="0">
            <a:spAutoFit/>
          </a:bodyPr>
          <a:lstStyle/>
          <a:p>
            <a:r>
              <a:rPr lang="en-US" b="1" dirty="0" smtClean="0">
                <a:solidFill>
                  <a:srgbClr val="FFC000"/>
                </a:solidFill>
                <a:latin typeface="Aharoni" panose="02010803020104030203" pitchFamily="2" charset="-79"/>
                <a:cs typeface="Aharoni" panose="02010803020104030203" pitchFamily="2" charset="-79"/>
              </a:rPr>
              <a:t>Kansas </a:t>
            </a:r>
            <a:endParaRPr lang="en-US" b="1" dirty="0">
              <a:solidFill>
                <a:srgbClr val="FFC000"/>
              </a:solidFill>
              <a:latin typeface="Aharoni" panose="02010803020104030203" pitchFamily="2" charset="-79"/>
              <a:cs typeface="Aharoni" panose="02010803020104030203" pitchFamily="2" charset="-79"/>
            </a:endParaRPr>
          </a:p>
        </p:txBody>
      </p:sp>
      <p:sp>
        <p:nvSpPr>
          <p:cNvPr id="10" name="TextBox 9"/>
          <p:cNvSpPr txBox="1"/>
          <p:nvPr/>
        </p:nvSpPr>
        <p:spPr>
          <a:xfrm>
            <a:off x="1905000" y="4698114"/>
            <a:ext cx="1308538" cy="381000"/>
          </a:xfrm>
          <a:prstGeom prst="rect">
            <a:avLst/>
          </a:prstGeom>
          <a:noFill/>
        </p:spPr>
        <p:txBody>
          <a:bodyPr wrap="square" rtlCol="0">
            <a:spAutoFit/>
          </a:bodyPr>
          <a:lstStyle/>
          <a:p>
            <a:r>
              <a:rPr lang="en-US" b="1" dirty="0" smtClean="0">
                <a:solidFill>
                  <a:srgbClr val="FFC000"/>
                </a:solidFill>
                <a:latin typeface="Aharoni" panose="02010803020104030203" pitchFamily="2" charset="-79"/>
                <a:cs typeface="Aharoni" panose="02010803020104030203" pitchFamily="2" charset="-79"/>
              </a:rPr>
              <a:t>Nebraska</a:t>
            </a:r>
            <a:endParaRPr lang="en-US" b="1" dirty="0">
              <a:solidFill>
                <a:srgbClr val="FFC000"/>
              </a:solidFill>
              <a:latin typeface="Aharoni" panose="02010803020104030203" pitchFamily="2" charset="-79"/>
              <a:cs typeface="Aharoni" panose="02010803020104030203" pitchFamily="2" charset="-79"/>
            </a:endParaRPr>
          </a:p>
        </p:txBody>
      </p:sp>
      <p:sp>
        <p:nvSpPr>
          <p:cNvPr id="13" name="TextBox 12"/>
          <p:cNvSpPr txBox="1"/>
          <p:nvPr/>
        </p:nvSpPr>
        <p:spPr>
          <a:xfrm>
            <a:off x="1447800" y="3581400"/>
            <a:ext cx="1765738" cy="369332"/>
          </a:xfrm>
          <a:prstGeom prst="rect">
            <a:avLst/>
          </a:prstGeom>
          <a:noFill/>
        </p:spPr>
        <p:txBody>
          <a:bodyPr wrap="square" rtlCol="0">
            <a:spAutoFit/>
          </a:bodyPr>
          <a:lstStyle/>
          <a:p>
            <a:r>
              <a:rPr lang="en-US" b="1" dirty="0" smtClean="0">
                <a:solidFill>
                  <a:srgbClr val="FFC000"/>
                </a:solidFill>
                <a:latin typeface="Aharoni" panose="02010803020104030203" pitchFamily="2" charset="-79"/>
                <a:cs typeface="Aharoni" panose="02010803020104030203" pitchFamily="2" charset="-79"/>
              </a:rPr>
              <a:t>South Dakota</a:t>
            </a:r>
            <a:endParaRPr lang="en-US" b="1" dirty="0">
              <a:solidFill>
                <a:srgbClr val="FFC000"/>
              </a:solidFill>
              <a:latin typeface="Aharoni" panose="02010803020104030203" pitchFamily="2" charset="-79"/>
              <a:cs typeface="Aharoni" panose="02010803020104030203" pitchFamily="2" charset="-79"/>
            </a:endParaRPr>
          </a:p>
        </p:txBody>
      </p:sp>
      <p:sp>
        <p:nvSpPr>
          <p:cNvPr id="14" name="TextBox 13"/>
          <p:cNvSpPr txBox="1"/>
          <p:nvPr/>
        </p:nvSpPr>
        <p:spPr>
          <a:xfrm>
            <a:off x="1447800" y="2350532"/>
            <a:ext cx="1765738" cy="369332"/>
          </a:xfrm>
          <a:prstGeom prst="rect">
            <a:avLst/>
          </a:prstGeom>
          <a:noFill/>
        </p:spPr>
        <p:txBody>
          <a:bodyPr wrap="square" rtlCol="0">
            <a:spAutoFit/>
          </a:bodyPr>
          <a:lstStyle/>
          <a:p>
            <a:r>
              <a:rPr lang="en-US" b="1" dirty="0" smtClean="0">
                <a:solidFill>
                  <a:srgbClr val="FFC000"/>
                </a:solidFill>
                <a:latin typeface="Aharoni" panose="02010803020104030203" pitchFamily="2" charset="-79"/>
                <a:cs typeface="Aharoni" panose="02010803020104030203" pitchFamily="2" charset="-79"/>
              </a:rPr>
              <a:t>North Dakota</a:t>
            </a:r>
            <a:endParaRPr lang="en-US" b="1" dirty="0">
              <a:solidFill>
                <a:srgbClr val="FFC000"/>
              </a:solidFill>
              <a:latin typeface="Aharoni" panose="02010803020104030203" pitchFamily="2" charset="-79"/>
              <a:cs typeface="Aharoni" panose="02010803020104030203" pitchFamily="2" charset="-79"/>
            </a:endParaRPr>
          </a:p>
        </p:txBody>
      </p:sp>
      <p:sp>
        <p:nvSpPr>
          <p:cNvPr id="15" name="TextBox 14"/>
          <p:cNvSpPr txBox="1"/>
          <p:nvPr/>
        </p:nvSpPr>
        <p:spPr>
          <a:xfrm>
            <a:off x="4508938" y="2732580"/>
            <a:ext cx="1282262" cy="369332"/>
          </a:xfrm>
          <a:prstGeom prst="rect">
            <a:avLst/>
          </a:prstGeom>
          <a:noFill/>
        </p:spPr>
        <p:txBody>
          <a:bodyPr wrap="square" rtlCol="0">
            <a:spAutoFit/>
          </a:bodyPr>
          <a:lstStyle/>
          <a:p>
            <a:r>
              <a:rPr lang="en-US" b="1" dirty="0" smtClean="0">
                <a:solidFill>
                  <a:srgbClr val="FFC000"/>
                </a:solidFill>
                <a:latin typeface="Aharoni" panose="02010803020104030203" pitchFamily="2" charset="-79"/>
                <a:cs typeface="Aharoni" panose="02010803020104030203" pitchFamily="2" charset="-79"/>
              </a:rPr>
              <a:t>Wisconsin</a:t>
            </a:r>
            <a:endParaRPr lang="en-US" b="1" dirty="0">
              <a:solidFill>
                <a:srgbClr val="FFC000"/>
              </a:solidFill>
              <a:latin typeface="Aharoni" panose="02010803020104030203" pitchFamily="2" charset="-79"/>
              <a:cs typeface="Aharoni" panose="02010803020104030203" pitchFamily="2" charset="-79"/>
            </a:endParaRPr>
          </a:p>
        </p:txBody>
      </p:sp>
      <p:sp>
        <p:nvSpPr>
          <p:cNvPr id="16" name="TextBox 15"/>
          <p:cNvSpPr txBox="1"/>
          <p:nvPr/>
        </p:nvSpPr>
        <p:spPr>
          <a:xfrm>
            <a:off x="5184231" y="4388589"/>
            <a:ext cx="882869" cy="369332"/>
          </a:xfrm>
          <a:prstGeom prst="rect">
            <a:avLst/>
          </a:prstGeom>
          <a:noFill/>
        </p:spPr>
        <p:txBody>
          <a:bodyPr wrap="square" rtlCol="0">
            <a:spAutoFit/>
          </a:bodyPr>
          <a:lstStyle/>
          <a:p>
            <a:r>
              <a:rPr lang="en-US" b="1" dirty="0" smtClean="0">
                <a:solidFill>
                  <a:srgbClr val="FFC000"/>
                </a:solidFill>
                <a:latin typeface="Aharoni" panose="02010803020104030203" pitchFamily="2" charset="-79"/>
                <a:cs typeface="Aharoni" panose="02010803020104030203" pitchFamily="2" charset="-79"/>
              </a:rPr>
              <a:t>Illinois</a:t>
            </a:r>
            <a:endParaRPr lang="en-US" b="1" dirty="0">
              <a:solidFill>
                <a:srgbClr val="FFC000"/>
              </a:solidFill>
              <a:latin typeface="Aharoni" panose="02010803020104030203" pitchFamily="2" charset="-79"/>
              <a:cs typeface="Aharoni" panose="02010803020104030203" pitchFamily="2" charset="-79"/>
            </a:endParaRPr>
          </a:p>
        </p:txBody>
      </p:sp>
      <p:sp>
        <p:nvSpPr>
          <p:cNvPr id="17" name="TextBox 16"/>
          <p:cNvSpPr txBox="1"/>
          <p:nvPr/>
        </p:nvSpPr>
        <p:spPr>
          <a:xfrm rot="20062695">
            <a:off x="6022430" y="5290471"/>
            <a:ext cx="1095700" cy="377877"/>
          </a:xfrm>
          <a:prstGeom prst="rect">
            <a:avLst/>
          </a:prstGeom>
          <a:noFill/>
        </p:spPr>
        <p:txBody>
          <a:bodyPr wrap="square" rtlCol="0">
            <a:spAutoFit/>
          </a:bodyPr>
          <a:lstStyle/>
          <a:p>
            <a:r>
              <a:rPr lang="en-US" b="1" dirty="0" smtClean="0">
                <a:solidFill>
                  <a:srgbClr val="FFC000"/>
                </a:solidFill>
                <a:latin typeface="Aharoni" panose="02010803020104030203" pitchFamily="2" charset="-79"/>
                <a:cs typeface="Aharoni" panose="02010803020104030203" pitchFamily="2" charset="-79"/>
              </a:rPr>
              <a:t>Indiana</a:t>
            </a:r>
            <a:endParaRPr lang="en-US" b="1" dirty="0">
              <a:solidFill>
                <a:srgbClr val="FFC000"/>
              </a:solidFill>
              <a:latin typeface="Aharoni" panose="02010803020104030203" pitchFamily="2" charset="-79"/>
              <a:cs typeface="Aharoni" panose="02010803020104030203" pitchFamily="2" charset="-79"/>
            </a:endParaRPr>
          </a:p>
        </p:txBody>
      </p:sp>
      <p:sp>
        <p:nvSpPr>
          <p:cNvPr id="18" name="TextBox 17"/>
          <p:cNvSpPr txBox="1"/>
          <p:nvPr/>
        </p:nvSpPr>
        <p:spPr>
          <a:xfrm>
            <a:off x="6187966" y="3473513"/>
            <a:ext cx="1248100" cy="369332"/>
          </a:xfrm>
          <a:prstGeom prst="rect">
            <a:avLst/>
          </a:prstGeom>
          <a:noFill/>
        </p:spPr>
        <p:txBody>
          <a:bodyPr wrap="square" rtlCol="0">
            <a:spAutoFit/>
          </a:bodyPr>
          <a:lstStyle/>
          <a:p>
            <a:r>
              <a:rPr lang="en-US" b="1" dirty="0" smtClean="0">
                <a:solidFill>
                  <a:srgbClr val="FFC000"/>
                </a:solidFill>
                <a:latin typeface="Aharoni" panose="02010803020104030203" pitchFamily="2" charset="-79"/>
                <a:cs typeface="Aharoni" panose="02010803020104030203" pitchFamily="2" charset="-79"/>
              </a:rPr>
              <a:t>Michigan</a:t>
            </a:r>
            <a:endParaRPr lang="en-US" b="1" dirty="0">
              <a:solidFill>
                <a:srgbClr val="FFC000"/>
              </a:solidFill>
              <a:latin typeface="Aharoni" panose="02010803020104030203" pitchFamily="2" charset="-79"/>
              <a:cs typeface="Aharoni" panose="02010803020104030203" pitchFamily="2" charset="-79"/>
            </a:endParaRPr>
          </a:p>
        </p:txBody>
      </p:sp>
      <p:sp>
        <p:nvSpPr>
          <p:cNvPr id="19" name="TextBox 18"/>
          <p:cNvSpPr txBox="1"/>
          <p:nvPr/>
        </p:nvSpPr>
        <p:spPr>
          <a:xfrm>
            <a:off x="7057695" y="4887477"/>
            <a:ext cx="882869" cy="369332"/>
          </a:xfrm>
          <a:prstGeom prst="rect">
            <a:avLst/>
          </a:prstGeom>
          <a:noFill/>
        </p:spPr>
        <p:txBody>
          <a:bodyPr wrap="square" rtlCol="0">
            <a:spAutoFit/>
          </a:bodyPr>
          <a:lstStyle/>
          <a:p>
            <a:r>
              <a:rPr lang="en-US" b="1" dirty="0" smtClean="0">
                <a:solidFill>
                  <a:srgbClr val="FFC000"/>
                </a:solidFill>
                <a:latin typeface="Aharoni" panose="02010803020104030203" pitchFamily="2" charset="-79"/>
                <a:cs typeface="Aharoni" panose="02010803020104030203" pitchFamily="2" charset="-79"/>
              </a:rPr>
              <a:t>Ohio</a:t>
            </a:r>
            <a:endParaRPr lang="en-US" b="1" dirty="0">
              <a:solidFill>
                <a:srgbClr val="FFC000"/>
              </a:solidFill>
              <a:latin typeface="Aharoni" panose="02010803020104030203" pitchFamily="2" charset="-79"/>
              <a:cs typeface="Aharoni" panose="02010803020104030203" pitchFamily="2" charset="-79"/>
            </a:endParaRPr>
          </a:p>
        </p:txBody>
      </p:sp>
      <p:sp>
        <p:nvSpPr>
          <p:cNvPr id="12" name="Content Placeholder 11"/>
          <p:cNvSpPr>
            <a:spLocks noGrp="1"/>
          </p:cNvSpPr>
          <p:nvPr>
            <p:ph idx="1"/>
          </p:nvPr>
        </p:nvSpPr>
        <p:spPr/>
        <p:txBody>
          <a:bodyPr/>
          <a:lstStyle/>
          <a:p>
            <a:endParaRPr lang="en-US"/>
          </a:p>
        </p:txBody>
      </p:sp>
    </p:spTree>
    <p:extLst>
      <p:ext uri="{BB962C8B-B14F-4D97-AF65-F5344CB8AC3E}">
        <p14:creationId xmlns:p14="http://schemas.microsoft.com/office/powerpoint/2010/main" val="90801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fltVal val="0"/>
                                          </p:val>
                                        </p:tav>
                                        <p:tav tm="100000">
                                          <p:val>
                                            <p:strVal val="#ppt_w"/>
                                          </p:val>
                                        </p:tav>
                                      </p:tavLst>
                                    </p:anim>
                                    <p:anim calcmode="lin" valueType="num">
                                      <p:cBhvr>
                                        <p:cTn id="13" dur="3000" fill="hold"/>
                                        <p:tgtEl>
                                          <p:spTgt spid="5"/>
                                        </p:tgtEl>
                                        <p:attrNameLst>
                                          <p:attrName>ppt_h</p:attrName>
                                        </p:attrNameLst>
                                      </p:cBhvr>
                                      <p:tavLst>
                                        <p:tav tm="0">
                                          <p:val>
                                            <p:fltVal val="0"/>
                                          </p:val>
                                        </p:tav>
                                        <p:tav tm="100000">
                                          <p:val>
                                            <p:strVal val="#ppt_h"/>
                                          </p:val>
                                        </p:tav>
                                      </p:tavLst>
                                    </p:anim>
                                    <p:animEffect transition="in" filter="fade">
                                      <p:cBhvr>
                                        <p:cTn id="14" dur="3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1"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anim calcmode="lin" valueType="num">
                                      <p:cBhvr>
                                        <p:cTn id="34" dur="2000" fill="hold"/>
                                        <p:tgtEl>
                                          <p:spTgt spid="8"/>
                                        </p:tgtEl>
                                        <p:attrNameLst>
                                          <p:attrName>ppt_w</p:attrName>
                                        </p:attrNameLst>
                                      </p:cBhvr>
                                      <p:tavLst>
                                        <p:tav tm="0" fmla="#ppt_w*sin(2.5*pi*$)">
                                          <p:val>
                                            <p:fltVal val="0"/>
                                          </p:val>
                                        </p:tav>
                                        <p:tav tm="100000">
                                          <p:val>
                                            <p:fltVal val="1"/>
                                          </p:val>
                                        </p:tav>
                                      </p:tavLst>
                                    </p:anim>
                                    <p:anim calcmode="lin" valueType="num">
                                      <p:cBhvr>
                                        <p:cTn id="3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anim calcmode="lin" valueType="num">
                                      <p:cBhvr>
                                        <p:cTn id="41" dur="2000" fill="hold"/>
                                        <p:tgtEl>
                                          <p:spTgt spid="9"/>
                                        </p:tgtEl>
                                        <p:attrNameLst>
                                          <p:attrName>ppt_w</p:attrName>
                                        </p:attrNameLst>
                                      </p:cBhvr>
                                      <p:tavLst>
                                        <p:tav tm="0" fmla="#ppt_w*sin(2.5*pi*$)">
                                          <p:val>
                                            <p:fltVal val="0"/>
                                          </p:val>
                                        </p:tav>
                                        <p:tav tm="100000">
                                          <p:val>
                                            <p:fltVal val="1"/>
                                          </p:val>
                                        </p:tav>
                                      </p:tavLst>
                                    </p:anim>
                                    <p:anim calcmode="lin" valueType="num">
                                      <p:cBhvr>
                                        <p:cTn id="4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anim calcmode="lin" valueType="num">
                                      <p:cBhvr>
                                        <p:cTn id="48" dur="2000" fill="hold"/>
                                        <p:tgtEl>
                                          <p:spTgt spid="10"/>
                                        </p:tgtEl>
                                        <p:attrNameLst>
                                          <p:attrName>ppt_w</p:attrName>
                                        </p:attrNameLst>
                                      </p:cBhvr>
                                      <p:tavLst>
                                        <p:tav tm="0" fmla="#ppt_w*sin(2.5*pi*$)">
                                          <p:val>
                                            <p:fltVal val="0"/>
                                          </p:val>
                                        </p:tav>
                                        <p:tav tm="100000">
                                          <p:val>
                                            <p:fltVal val="1"/>
                                          </p:val>
                                        </p:tav>
                                      </p:tavLst>
                                    </p:anim>
                                    <p:anim calcmode="lin" valueType="num">
                                      <p:cBhvr>
                                        <p:cTn id="4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000"/>
                                        <p:tgtEl>
                                          <p:spTgt spid="13"/>
                                        </p:tgtEl>
                                      </p:cBhvr>
                                    </p:animEffect>
                                    <p:anim calcmode="lin" valueType="num">
                                      <p:cBhvr>
                                        <p:cTn id="55" dur="2000" fill="hold"/>
                                        <p:tgtEl>
                                          <p:spTgt spid="13"/>
                                        </p:tgtEl>
                                        <p:attrNameLst>
                                          <p:attrName>ppt_w</p:attrName>
                                        </p:attrNameLst>
                                      </p:cBhvr>
                                      <p:tavLst>
                                        <p:tav tm="0" fmla="#ppt_w*sin(2.5*pi*$)">
                                          <p:val>
                                            <p:fltVal val="0"/>
                                          </p:val>
                                        </p:tav>
                                        <p:tav tm="100000">
                                          <p:val>
                                            <p:fltVal val="1"/>
                                          </p:val>
                                        </p:tav>
                                      </p:tavLst>
                                    </p:anim>
                                    <p:anim calcmode="lin" valueType="num">
                                      <p:cBhvr>
                                        <p:cTn id="5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000"/>
                                        <p:tgtEl>
                                          <p:spTgt spid="14"/>
                                        </p:tgtEl>
                                      </p:cBhvr>
                                    </p:animEffect>
                                    <p:anim calcmode="lin" valueType="num">
                                      <p:cBhvr>
                                        <p:cTn id="62" dur="2000" fill="hold"/>
                                        <p:tgtEl>
                                          <p:spTgt spid="14"/>
                                        </p:tgtEl>
                                        <p:attrNameLst>
                                          <p:attrName>ppt_w</p:attrName>
                                        </p:attrNameLst>
                                      </p:cBhvr>
                                      <p:tavLst>
                                        <p:tav tm="0" fmla="#ppt_w*sin(2.5*pi*$)">
                                          <p:val>
                                            <p:fltVal val="0"/>
                                          </p:val>
                                        </p:tav>
                                        <p:tav tm="100000">
                                          <p:val>
                                            <p:fltVal val="1"/>
                                          </p:val>
                                        </p:tav>
                                      </p:tavLst>
                                    </p:anim>
                                    <p:anim calcmode="lin" valueType="num">
                                      <p:cBhvr>
                                        <p:cTn id="6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2000"/>
                                        <p:tgtEl>
                                          <p:spTgt spid="15"/>
                                        </p:tgtEl>
                                      </p:cBhvr>
                                    </p:animEffect>
                                    <p:anim calcmode="lin" valueType="num">
                                      <p:cBhvr>
                                        <p:cTn id="69" dur="2000" fill="hold"/>
                                        <p:tgtEl>
                                          <p:spTgt spid="15"/>
                                        </p:tgtEl>
                                        <p:attrNameLst>
                                          <p:attrName>ppt_w</p:attrName>
                                        </p:attrNameLst>
                                      </p:cBhvr>
                                      <p:tavLst>
                                        <p:tav tm="0" fmla="#ppt_w*sin(2.5*pi*$)">
                                          <p:val>
                                            <p:fltVal val="0"/>
                                          </p:val>
                                        </p:tav>
                                        <p:tav tm="100000">
                                          <p:val>
                                            <p:fltVal val="1"/>
                                          </p:val>
                                        </p:tav>
                                      </p:tavLst>
                                    </p:anim>
                                    <p:anim calcmode="lin" valueType="num">
                                      <p:cBhvr>
                                        <p:cTn id="7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2000"/>
                                        <p:tgtEl>
                                          <p:spTgt spid="16"/>
                                        </p:tgtEl>
                                      </p:cBhvr>
                                    </p:animEffect>
                                    <p:anim calcmode="lin" valueType="num">
                                      <p:cBhvr>
                                        <p:cTn id="76" dur="2000" fill="hold"/>
                                        <p:tgtEl>
                                          <p:spTgt spid="16"/>
                                        </p:tgtEl>
                                        <p:attrNameLst>
                                          <p:attrName>ppt_w</p:attrName>
                                        </p:attrNameLst>
                                      </p:cBhvr>
                                      <p:tavLst>
                                        <p:tav tm="0" fmla="#ppt_w*sin(2.5*pi*$)">
                                          <p:val>
                                            <p:fltVal val="0"/>
                                          </p:val>
                                        </p:tav>
                                        <p:tav tm="100000">
                                          <p:val>
                                            <p:fltVal val="1"/>
                                          </p:val>
                                        </p:tav>
                                      </p:tavLst>
                                    </p:anim>
                                    <p:anim calcmode="lin" valueType="num">
                                      <p:cBhvr>
                                        <p:cTn id="7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2000"/>
                                        <p:tgtEl>
                                          <p:spTgt spid="17"/>
                                        </p:tgtEl>
                                      </p:cBhvr>
                                    </p:animEffect>
                                    <p:anim calcmode="lin" valueType="num">
                                      <p:cBhvr>
                                        <p:cTn id="83" dur="2000" fill="hold"/>
                                        <p:tgtEl>
                                          <p:spTgt spid="17"/>
                                        </p:tgtEl>
                                        <p:attrNameLst>
                                          <p:attrName>ppt_w</p:attrName>
                                        </p:attrNameLst>
                                      </p:cBhvr>
                                      <p:tavLst>
                                        <p:tav tm="0" fmla="#ppt_w*sin(2.5*pi*$)">
                                          <p:val>
                                            <p:fltVal val="0"/>
                                          </p:val>
                                        </p:tav>
                                        <p:tav tm="100000">
                                          <p:val>
                                            <p:fltVal val="1"/>
                                          </p:val>
                                        </p:tav>
                                      </p:tavLst>
                                    </p:anim>
                                    <p:anim calcmode="lin" valueType="num">
                                      <p:cBhvr>
                                        <p:cTn id="84"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2000"/>
                                        <p:tgtEl>
                                          <p:spTgt spid="18"/>
                                        </p:tgtEl>
                                      </p:cBhvr>
                                    </p:animEffect>
                                    <p:anim calcmode="lin" valueType="num">
                                      <p:cBhvr>
                                        <p:cTn id="90" dur="2000" fill="hold"/>
                                        <p:tgtEl>
                                          <p:spTgt spid="18"/>
                                        </p:tgtEl>
                                        <p:attrNameLst>
                                          <p:attrName>ppt_w</p:attrName>
                                        </p:attrNameLst>
                                      </p:cBhvr>
                                      <p:tavLst>
                                        <p:tav tm="0" fmla="#ppt_w*sin(2.5*pi*$)">
                                          <p:val>
                                            <p:fltVal val="0"/>
                                          </p:val>
                                        </p:tav>
                                        <p:tav tm="100000">
                                          <p:val>
                                            <p:fltVal val="1"/>
                                          </p:val>
                                        </p:tav>
                                      </p:tavLst>
                                    </p:anim>
                                    <p:anim calcmode="lin" valueType="num">
                                      <p:cBhvr>
                                        <p:cTn id="91"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45" presetClass="entr" presetSubtype="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2000"/>
                                        <p:tgtEl>
                                          <p:spTgt spid="19"/>
                                        </p:tgtEl>
                                      </p:cBhvr>
                                    </p:animEffect>
                                    <p:anim calcmode="lin" valueType="num">
                                      <p:cBhvr>
                                        <p:cTn id="97" dur="2000" fill="hold"/>
                                        <p:tgtEl>
                                          <p:spTgt spid="19"/>
                                        </p:tgtEl>
                                        <p:attrNameLst>
                                          <p:attrName>ppt_w</p:attrName>
                                        </p:attrNameLst>
                                      </p:cBhvr>
                                      <p:tavLst>
                                        <p:tav tm="0" fmla="#ppt_w*sin(2.5*pi*$)">
                                          <p:val>
                                            <p:fltVal val="0"/>
                                          </p:val>
                                        </p:tav>
                                        <p:tav tm="100000">
                                          <p:val>
                                            <p:fltVal val="1"/>
                                          </p:val>
                                        </p:tav>
                                      </p:tavLst>
                                    </p:anim>
                                    <p:anim calcmode="lin" valueType="num">
                                      <p:cBhvr>
                                        <p:cTn id="98"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xit" presetSubtype="4" fill="hold" grpId="1" nodeType="clickEffect">
                                  <p:stCondLst>
                                    <p:cond delay="0"/>
                                  </p:stCondLst>
                                  <p:childTnLst>
                                    <p:animEffect transition="out" filter="wipe(down)">
                                      <p:cBhvr>
                                        <p:cTn id="102" dur="500"/>
                                        <p:tgtEl>
                                          <p:spTgt spid="6"/>
                                        </p:tgtEl>
                                      </p:cBhvr>
                                    </p:animEffect>
                                    <p:set>
                                      <p:cBhvr>
                                        <p:cTn id="103" dur="1" fill="hold">
                                          <p:stCondLst>
                                            <p:cond delay="499"/>
                                          </p:stCondLst>
                                        </p:cTn>
                                        <p:tgtEl>
                                          <p:spTgt spid="6"/>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2" presetClass="exit" presetSubtype="4" fill="hold" grpId="2" nodeType="clickEffect">
                                  <p:stCondLst>
                                    <p:cond delay="0"/>
                                  </p:stCondLst>
                                  <p:childTnLst>
                                    <p:animEffect transition="out" filter="wipe(down)">
                                      <p:cBhvr>
                                        <p:cTn id="107" dur="500"/>
                                        <p:tgtEl>
                                          <p:spTgt spid="7"/>
                                        </p:tgtEl>
                                      </p:cBhvr>
                                    </p:animEffect>
                                    <p:set>
                                      <p:cBhvr>
                                        <p:cTn id="108" dur="1" fill="hold">
                                          <p:stCondLst>
                                            <p:cond delay="499"/>
                                          </p:stCondLst>
                                        </p:cTn>
                                        <p:tgtEl>
                                          <p:spTgt spid="7"/>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2" presetClass="exit" presetSubtype="4" fill="hold" grpId="2" nodeType="clickEffect">
                                  <p:stCondLst>
                                    <p:cond delay="0"/>
                                  </p:stCondLst>
                                  <p:childTnLst>
                                    <p:animEffect transition="out" filter="wipe(down)">
                                      <p:cBhvr>
                                        <p:cTn id="112" dur="500"/>
                                        <p:tgtEl>
                                          <p:spTgt spid="8"/>
                                        </p:tgtEl>
                                      </p:cBhvr>
                                    </p:animEffect>
                                    <p:set>
                                      <p:cBhvr>
                                        <p:cTn id="113" dur="1" fill="hold">
                                          <p:stCondLst>
                                            <p:cond delay="499"/>
                                          </p:stCondLst>
                                        </p:cTn>
                                        <p:tgtEl>
                                          <p:spTgt spid="8"/>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xit" presetSubtype="4" fill="hold" grpId="1" nodeType="clickEffect">
                                  <p:stCondLst>
                                    <p:cond delay="0"/>
                                  </p:stCondLst>
                                  <p:childTnLst>
                                    <p:animEffect transition="out" filter="wipe(down)">
                                      <p:cBhvr>
                                        <p:cTn id="117" dur="500"/>
                                        <p:tgtEl>
                                          <p:spTgt spid="9"/>
                                        </p:tgtEl>
                                      </p:cBhvr>
                                    </p:animEffect>
                                    <p:set>
                                      <p:cBhvr>
                                        <p:cTn id="118" dur="1" fill="hold">
                                          <p:stCondLst>
                                            <p:cond delay="499"/>
                                          </p:stCondLst>
                                        </p:cTn>
                                        <p:tgtEl>
                                          <p:spTgt spid="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2" presetClass="exit" presetSubtype="4" fill="hold" grpId="1" nodeType="clickEffect">
                                  <p:stCondLst>
                                    <p:cond delay="0"/>
                                  </p:stCondLst>
                                  <p:childTnLst>
                                    <p:animEffect transition="out" filter="wipe(down)">
                                      <p:cBhvr>
                                        <p:cTn id="122" dur="500"/>
                                        <p:tgtEl>
                                          <p:spTgt spid="10"/>
                                        </p:tgtEl>
                                      </p:cBhvr>
                                    </p:animEffect>
                                    <p:set>
                                      <p:cBhvr>
                                        <p:cTn id="123" dur="1" fill="hold">
                                          <p:stCondLst>
                                            <p:cond delay="499"/>
                                          </p:stCondLst>
                                        </p:cTn>
                                        <p:tgtEl>
                                          <p:spTgt spid="10"/>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xit" presetSubtype="4" fill="hold" grpId="1" nodeType="clickEffect">
                                  <p:stCondLst>
                                    <p:cond delay="0"/>
                                  </p:stCondLst>
                                  <p:childTnLst>
                                    <p:animEffect transition="out" filter="wipe(down)">
                                      <p:cBhvr>
                                        <p:cTn id="127" dur="500"/>
                                        <p:tgtEl>
                                          <p:spTgt spid="13"/>
                                        </p:tgtEl>
                                      </p:cBhvr>
                                    </p:animEffect>
                                    <p:set>
                                      <p:cBhvr>
                                        <p:cTn id="128" dur="1" fill="hold">
                                          <p:stCondLst>
                                            <p:cond delay="499"/>
                                          </p:stCondLst>
                                        </p:cTn>
                                        <p:tgtEl>
                                          <p:spTgt spid="13"/>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2" presetClass="exit" presetSubtype="4" fill="hold" grpId="1" nodeType="clickEffect">
                                  <p:stCondLst>
                                    <p:cond delay="0"/>
                                  </p:stCondLst>
                                  <p:childTnLst>
                                    <p:animEffect transition="out" filter="wipe(down)">
                                      <p:cBhvr>
                                        <p:cTn id="132" dur="500"/>
                                        <p:tgtEl>
                                          <p:spTgt spid="14"/>
                                        </p:tgtEl>
                                      </p:cBhvr>
                                    </p:animEffect>
                                    <p:set>
                                      <p:cBhvr>
                                        <p:cTn id="133" dur="1" fill="hold">
                                          <p:stCondLst>
                                            <p:cond delay="499"/>
                                          </p:stCondLst>
                                        </p:cTn>
                                        <p:tgtEl>
                                          <p:spTgt spid="14"/>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22" presetClass="exit" presetSubtype="4" fill="hold" grpId="1" nodeType="clickEffect">
                                  <p:stCondLst>
                                    <p:cond delay="0"/>
                                  </p:stCondLst>
                                  <p:childTnLst>
                                    <p:animEffect transition="out" filter="wipe(down)">
                                      <p:cBhvr>
                                        <p:cTn id="137" dur="500"/>
                                        <p:tgtEl>
                                          <p:spTgt spid="15"/>
                                        </p:tgtEl>
                                      </p:cBhvr>
                                    </p:animEffect>
                                    <p:set>
                                      <p:cBhvr>
                                        <p:cTn id="138" dur="1" fill="hold">
                                          <p:stCondLst>
                                            <p:cond delay="499"/>
                                          </p:stCondLst>
                                        </p:cTn>
                                        <p:tgtEl>
                                          <p:spTgt spid="15"/>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2" presetClass="exit" presetSubtype="4" fill="hold" grpId="1" nodeType="clickEffect">
                                  <p:stCondLst>
                                    <p:cond delay="0"/>
                                  </p:stCondLst>
                                  <p:childTnLst>
                                    <p:animEffect transition="out" filter="wipe(down)">
                                      <p:cBhvr>
                                        <p:cTn id="142" dur="500"/>
                                        <p:tgtEl>
                                          <p:spTgt spid="16"/>
                                        </p:tgtEl>
                                      </p:cBhvr>
                                    </p:animEffect>
                                    <p:set>
                                      <p:cBhvr>
                                        <p:cTn id="143" dur="1" fill="hold">
                                          <p:stCondLst>
                                            <p:cond delay="499"/>
                                          </p:stCondLst>
                                        </p:cTn>
                                        <p:tgtEl>
                                          <p:spTgt spid="16"/>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22" presetClass="exit" presetSubtype="4" fill="hold" grpId="1" nodeType="clickEffect">
                                  <p:stCondLst>
                                    <p:cond delay="0"/>
                                  </p:stCondLst>
                                  <p:childTnLst>
                                    <p:animEffect transition="out" filter="wipe(down)">
                                      <p:cBhvr>
                                        <p:cTn id="147" dur="500"/>
                                        <p:tgtEl>
                                          <p:spTgt spid="18"/>
                                        </p:tgtEl>
                                      </p:cBhvr>
                                    </p:animEffect>
                                    <p:set>
                                      <p:cBhvr>
                                        <p:cTn id="148" dur="1" fill="hold">
                                          <p:stCondLst>
                                            <p:cond delay="499"/>
                                          </p:stCondLst>
                                        </p:cTn>
                                        <p:tgtEl>
                                          <p:spTgt spid="18"/>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2" presetClass="exit" presetSubtype="4" fill="hold" grpId="1" nodeType="clickEffect">
                                  <p:stCondLst>
                                    <p:cond delay="0"/>
                                  </p:stCondLst>
                                  <p:childTnLst>
                                    <p:animEffect transition="out" filter="wipe(down)">
                                      <p:cBhvr>
                                        <p:cTn id="152" dur="500"/>
                                        <p:tgtEl>
                                          <p:spTgt spid="17"/>
                                        </p:tgtEl>
                                      </p:cBhvr>
                                    </p:animEffect>
                                    <p:set>
                                      <p:cBhvr>
                                        <p:cTn id="153" dur="1" fill="hold">
                                          <p:stCondLst>
                                            <p:cond delay="499"/>
                                          </p:stCondLst>
                                        </p:cTn>
                                        <p:tgtEl>
                                          <p:spTgt spid="17"/>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22" presetClass="exit" presetSubtype="4" fill="hold" grpId="1" nodeType="clickEffect">
                                  <p:stCondLst>
                                    <p:cond delay="0"/>
                                  </p:stCondLst>
                                  <p:childTnLst>
                                    <p:animEffect transition="out" filter="wipe(down)">
                                      <p:cBhvr>
                                        <p:cTn id="157" dur="500"/>
                                        <p:tgtEl>
                                          <p:spTgt spid="19"/>
                                        </p:tgtEl>
                                      </p:cBhvr>
                                    </p:animEffect>
                                    <p:set>
                                      <p:cBhvr>
                                        <p:cTn id="158" dur="1" fill="hold">
                                          <p:stCondLst>
                                            <p:cond delay="499"/>
                                          </p:stCondLst>
                                        </p:cTn>
                                        <p:tgtEl>
                                          <p:spTgt spid="19"/>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53" presetClass="exit" presetSubtype="32" fill="hold" nodeType="clickEffect">
                                  <p:stCondLst>
                                    <p:cond delay="0"/>
                                  </p:stCondLst>
                                  <p:childTnLst>
                                    <p:anim calcmode="lin" valueType="num">
                                      <p:cBhvr>
                                        <p:cTn id="162" dur="3000"/>
                                        <p:tgtEl>
                                          <p:spTgt spid="5"/>
                                        </p:tgtEl>
                                        <p:attrNameLst>
                                          <p:attrName>ppt_w</p:attrName>
                                        </p:attrNameLst>
                                      </p:cBhvr>
                                      <p:tavLst>
                                        <p:tav tm="0">
                                          <p:val>
                                            <p:strVal val="ppt_w"/>
                                          </p:val>
                                        </p:tav>
                                        <p:tav tm="100000">
                                          <p:val>
                                            <p:fltVal val="0"/>
                                          </p:val>
                                        </p:tav>
                                      </p:tavLst>
                                    </p:anim>
                                    <p:anim calcmode="lin" valueType="num">
                                      <p:cBhvr>
                                        <p:cTn id="163" dur="3000"/>
                                        <p:tgtEl>
                                          <p:spTgt spid="5"/>
                                        </p:tgtEl>
                                        <p:attrNameLst>
                                          <p:attrName>ppt_h</p:attrName>
                                        </p:attrNameLst>
                                      </p:cBhvr>
                                      <p:tavLst>
                                        <p:tav tm="0">
                                          <p:val>
                                            <p:strVal val="ppt_h"/>
                                          </p:val>
                                        </p:tav>
                                        <p:tav tm="100000">
                                          <p:val>
                                            <p:fltVal val="0"/>
                                          </p:val>
                                        </p:tav>
                                      </p:tavLst>
                                    </p:anim>
                                    <p:animEffect transition="out" filter="fade">
                                      <p:cBhvr>
                                        <p:cTn id="164" dur="3000"/>
                                        <p:tgtEl>
                                          <p:spTgt spid="5"/>
                                        </p:tgtEl>
                                      </p:cBhvr>
                                    </p:animEffect>
                                    <p:set>
                                      <p:cBhvr>
                                        <p:cTn id="165" dur="1" fill="hold">
                                          <p:stCondLst>
                                            <p:cond delay="2999"/>
                                          </p:stCondLst>
                                        </p:cTn>
                                        <p:tgtEl>
                                          <p:spTgt spid="5"/>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53" presetClass="entr" presetSubtype="16" fill="hold" grpId="0" nodeType="clickEffect">
                                  <p:stCondLst>
                                    <p:cond delay="0"/>
                                  </p:stCondLst>
                                  <p:iterate type="wd">
                                    <p:tmPct val="16000"/>
                                  </p:iterate>
                                  <p:childTnLst>
                                    <p:set>
                                      <p:cBhvr>
                                        <p:cTn id="169" dur="1" fill="hold">
                                          <p:stCondLst>
                                            <p:cond delay="0"/>
                                          </p:stCondLst>
                                        </p:cTn>
                                        <p:tgtEl>
                                          <p:spTgt spid="4"/>
                                        </p:tgtEl>
                                        <p:attrNameLst>
                                          <p:attrName>style.visibility</p:attrName>
                                        </p:attrNameLst>
                                      </p:cBhvr>
                                      <p:to>
                                        <p:strVal val="visible"/>
                                      </p:to>
                                    </p:set>
                                    <p:anim calcmode="lin" valueType="num">
                                      <p:cBhvr>
                                        <p:cTn id="170" dur="2000" fill="hold"/>
                                        <p:tgtEl>
                                          <p:spTgt spid="4"/>
                                        </p:tgtEl>
                                        <p:attrNameLst>
                                          <p:attrName>ppt_w</p:attrName>
                                        </p:attrNameLst>
                                      </p:cBhvr>
                                      <p:tavLst>
                                        <p:tav tm="0">
                                          <p:val>
                                            <p:fltVal val="0"/>
                                          </p:val>
                                        </p:tav>
                                        <p:tav tm="100000">
                                          <p:val>
                                            <p:strVal val="#ppt_w"/>
                                          </p:val>
                                        </p:tav>
                                      </p:tavLst>
                                    </p:anim>
                                    <p:anim calcmode="lin" valueType="num">
                                      <p:cBhvr>
                                        <p:cTn id="171" dur="2000" fill="hold"/>
                                        <p:tgtEl>
                                          <p:spTgt spid="4"/>
                                        </p:tgtEl>
                                        <p:attrNameLst>
                                          <p:attrName>ppt_h</p:attrName>
                                        </p:attrNameLst>
                                      </p:cBhvr>
                                      <p:tavLst>
                                        <p:tav tm="0">
                                          <p:val>
                                            <p:fltVal val="0"/>
                                          </p:val>
                                        </p:tav>
                                        <p:tav tm="100000">
                                          <p:val>
                                            <p:strVal val="#ppt_h"/>
                                          </p:val>
                                        </p:tav>
                                      </p:tavLst>
                                    </p:anim>
                                    <p:animEffect transition="in" filter="fade">
                                      <p:cBhvr>
                                        <p:cTn id="17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6" grpId="1"/>
      <p:bldP spid="7" grpId="0"/>
      <p:bldP spid="7" grpId="2"/>
      <p:bldP spid="8" grpId="1"/>
      <p:bldP spid="8" grpId="2"/>
      <p:bldP spid="9" grpId="0"/>
      <p:bldP spid="9" grpId="1"/>
      <p:bldP spid="10" grpId="0"/>
      <p:bldP spid="10"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Berlin Sans FB Demi" panose="020E0802020502020306" pitchFamily="34" charset="0"/>
              </a:rPr>
              <a:t>About the Midwest</a:t>
            </a:r>
            <a:endParaRPr lang="en-US" dirty="0">
              <a:latin typeface="Berlin Sans FB Demi" panose="020E0802020502020306" pitchFamily="34" charset="0"/>
            </a:endParaRPr>
          </a:p>
        </p:txBody>
      </p:sp>
      <p:sp>
        <p:nvSpPr>
          <p:cNvPr id="2" name="AutoShape 2" descr="Image result for geography of the midw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612775" y="1260506"/>
            <a:ext cx="6389826" cy="4401205"/>
          </a:xfrm>
          <a:prstGeom prst="rect">
            <a:avLst/>
          </a:prstGeom>
        </p:spPr>
        <p:txBody>
          <a:bodyPr wrap="none">
            <a:spAutoFit/>
          </a:bodyPr>
          <a:lstStyle/>
          <a:p>
            <a:r>
              <a:rPr lang="en-US" sz="4000" dirty="0"/>
              <a:t>The Midwest Region </a:t>
            </a:r>
            <a:r>
              <a:rPr lang="en-US" sz="4000" dirty="0" smtClean="0"/>
              <a:t>includes:</a:t>
            </a:r>
          </a:p>
          <a:p>
            <a:pPr marL="285750" indent="-285750">
              <a:buFont typeface="Wingdings" panose="05000000000000000000" pitchFamily="2" charset="2"/>
              <a:buChar char=""/>
            </a:pPr>
            <a:r>
              <a:rPr lang="en-US" sz="4000" dirty="0"/>
              <a:t>the Great </a:t>
            </a:r>
            <a:r>
              <a:rPr lang="en-US" sz="4000" dirty="0" smtClean="0"/>
              <a:t>Lakes</a:t>
            </a:r>
          </a:p>
          <a:p>
            <a:pPr marL="285750" indent="-285750">
              <a:buFont typeface="Wingdings" panose="05000000000000000000" pitchFamily="2" charset="2"/>
              <a:buChar char=""/>
            </a:pPr>
            <a:r>
              <a:rPr lang="en-US" sz="4000" dirty="0"/>
              <a:t>the Ozark </a:t>
            </a:r>
            <a:r>
              <a:rPr lang="en-US" sz="4000" dirty="0" smtClean="0"/>
              <a:t>Mountains</a:t>
            </a:r>
          </a:p>
          <a:p>
            <a:pPr marL="285750" indent="-285750">
              <a:buFont typeface="Wingdings" panose="05000000000000000000" pitchFamily="2" charset="2"/>
              <a:buChar char=""/>
            </a:pPr>
            <a:r>
              <a:rPr lang="en-US" sz="4000" dirty="0"/>
              <a:t>the Great </a:t>
            </a:r>
            <a:r>
              <a:rPr lang="en-US" sz="4000" dirty="0" smtClean="0"/>
              <a:t>Plains</a:t>
            </a:r>
          </a:p>
          <a:p>
            <a:pPr marL="285750" indent="-285750">
              <a:buFont typeface="Wingdings" panose="05000000000000000000" pitchFamily="2" charset="2"/>
              <a:buChar char=""/>
            </a:pPr>
            <a:r>
              <a:rPr lang="en-US" sz="4000" dirty="0"/>
              <a:t>the </a:t>
            </a:r>
            <a:r>
              <a:rPr lang="en-US" sz="4000" dirty="0" smtClean="0"/>
              <a:t>Badlands</a:t>
            </a:r>
          </a:p>
          <a:p>
            <a:pPr marL="285750" indent="-285750">
              <a:buFont typeface="Wingdings" panose="05000000000000000000" pitchFamily="2" charset="2"/>
              <a:buChar char=""/>
            </a:pPr>
            <a:r>
              <a:rPr lang="en-US" sz="4000" dirty="0"/>
              <a:t>the Black </a:t>
            </a:r>
            <a:r>
              <a:rPr lang="en-US" sz="4000" dirty="0" smtClean="0"/>
              <a:t>Hills</a:t>
            </a:r>
          </a:p>
          <a:p>
            <a:pPr marL="285750" indent="-285750">
              <a:buFont typeface="Wingdings" panose="05000000000000000000" pitchFamily="2" charset="2"/>
              <a:buChar char=""/>
            </a:pPr>
            <a:r>
              <a:rPr lang="en-US" sz="4000" dirty="0"/>
              <a:t>and the Mississippi River</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40" y="7937"/>
            <a:ext cx="7963198"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07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80">
                                          <p:stCondLst>
                                            <p:cond delay="0"/>
                                          </p:stCondLst>
                                        </p:cTn>
                                        <p:tgtEl>
                                          <p:spTgt spid="7">
                                            <p:txEl>
                                              <p:pRg st="0" end="0"/>
                                            </p:txEl>
                                          </p:spTgt>
                                        </p:tgtEl>
                                      </p:cBhvr>
                                    </p:animEffect>
                                    <p:anim calcmode="lin" valueType="num">
                                      <p:cBhvr>
                                        <p:cTn id="13"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xEl>
                                              <p:pRg st="0" end="0"/>
                                            </p:txEl>
                                          </p:spTgt>
                                        </p:tgtEl>
                                      </p:cBhvr>
                                      <p:to x="100000" y="60000"/>
                                    </p:animScale>
                                    <p:animScale>
                                      <p:cBhvr>
                                        <p:cTn id="19" dur="166" decel="50000">
                                          <p:stCondLst>
                                            <p:cond delay="676"/>
                                          </p:stCondLst>
                                        </p:cTn>
                                        <p:tgtEl>
                                          <p:spTgt spid="7">
                                            <p:txEl>
                                              <p:pRg st="0" end="0"/>
                                            </p:txEl>
                                          </p:spTgt>
                                        </p:tgtEl>
                                      </p:cBhvr>
                                      <p:to x="100000" y="100000"/>
                                    </p:animScale>
                                    <p:animScale>
                                      <p:cBhvr>
                                        <p:cTn id="20" dur="26">
                                          <p:stCondLst>
                                            <p:cond delay="1312"/>
                                          </p:stCondLst>
                                        </p:cTn>
                                        <p:tgtEl>
                                          <p:spTgt spid="7">
                                            <p:txEl>
                                              <p:pRg st="0" end="0"/>
                                            </p:txEl>
                                          </p:spTgt>
                                        </p:tgtEl>
                                      </p:cBhvr>
                                      <p:to x="100000" y="80000"/>
                                    </p:animScale>
                                    <p:animScale>
                                      <p:cBhvr>
                                        <p:cTn id="21" dur="166" decel="50000">
                                          <p:stCondLst>
                                            <p:cond delay="1338"/>
                                          </p:stCondLst>
                                        </p:cTn>
                                        <p:tgtEl>
                                          <p:spTgt spid="7">
                                            <p:txEl>
                                              <p:pRg st="0" end="0"/>
                                            </p:txEl>
                                          </p:spTgt>
                                        </p:tgtEl>
                                      </p:cBhvr>
                                      <p:to x="100000" y="100000"/>
                                    </p:animScale>
                                    <p:animScale>
                                      <p:cBhvr>
                                        <p:cTn id="22" dur="26">
                                          <p:stCondLst>
                                            <p:cond delay="1642"/>
                                          </p:stCondLst>
                                        </p:cTn>
                                        <p:tgtEl>
                                          <p:spTgt spid="7">
                                            <p:txEl>
                                              <p:pRg st="0" end="0"/>
                                            </p:txEl>
                                          </p:spTgt>
                                        </p:tgtEl>
                                      </p:cBhvr>
                                      <p:to x="100000" y="90000"/>
                                    </p:animScale>
                                    <p:animScale>
                                      <p:cBhvr>
                                        <p:cTn id="23" dur="166" decel="50000">
                                          <p:stCondLst>
                                            <p:cond delay="1668"/>
                                          </p:stCondLst>
                                        </p:cTn>
                                        <p:tgtEl>
                                          <p:spTgt spid="7">
                                            <p:txEl>
                                              <p:pRg st="0" end="0"/>
                                            </p:txEl>
                                          </p:spTgt>
                                        </p:tgtEl>
                                      </p:cBhvr>
                                      <p:to x="100000" y="100000"/>
                                    </p:animScale>
                                    <p:animScale>
                                      <p:cBhvr>
                                        <p:cTn id="24" dur="26">
                                          <p:stCondLst>
                                            <p:cond delay="1808"/>
                                          </p:stCondLst>
                                        </p:cTn>
                                        <p:tgtEl>
                                          <p:spTgt spid="7">
                                            <p:txEl>
                                              <p:pRg st="0" end="0"/>
                                            </p:txEl>
                                          </p:spTgt>
                                        </p:tgtEl>
                                      </p:cBhvr>
                                      <p:to x="100000" y="95000"/>
                                    </p:animScale>
                                    <p:animScale>
                                      <p:cBhvr>
                                        <p:cTn id="25" dur="166" decel="50000">
                                          <p:stCondLst>
                                            <p:cond delay="1834"/>
                                          </p:stCondLst>
                                        </p:cTn>
                                        <p:tgtEl>
                                          <p:spTgt spid="7">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down)">
                                      <p:cBhvr>
                                        <p:cTn id="30" dur="580">
                                          <p:stCondLst>
                                            <p:cond delay="0"/>
                                          </p:stCondLst>
                                        </p:cTn>
                                        <p:tgtEl>
                                          <p:spTgt spid="7">
                                            <p:txEl>
                                              <p:pRg st="1" end="1"/>
                                            </p:txEl>
                                          </p:spTgt>
                                        </p:tgtEl>
                                      </p:cBhvr>
                                    </p:animEffect>
                                    <p:anim calcmode="lin" valueType="num">
                                      <p:cBhvr>
                                        <p:cTn id="31"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xEl>
                                              <p:pRg st="1" end="1"/>
                                            </p:txEl>
                                          </p:spTgt>
                                        </p:tgtEl>
                                      </p:cBhvr>
                                      <p:to x="100000" y="60000"/>
                                    </p:animScale>
                                    <p:animScale>
                                      <p:cBhvr>
                                        <p:cTn id="37" dur="166" decel="50000">
                                          <p:stCondLst>
                                            <p:cond delay="676"/>
                                          </p:stCondLst>
                                        </p:cTn>
                                        <p:tgtEl>
                                          <p:spTgt spid="7">
                                            <p:txEl>
                                              <p:pRg st="1" end="1"/>
                                            </p:txEl>
                                          </p:spTgt>
                                        </p:tgtEl>
                                      </p:cBhvr>
                                      <p:to x="100000" y="100000"/>
                                    </p:animScale>
                                    <p:animScale>
                                      <p:cBhvr>
                                        <p:cTn id="38" dur="26">
                                          <p:stCondLst>
                                            <p:cond delay="1312"/>
                                          </p:stCondLst>
                                        </p:cTn>
                                        <p:tgtEl>
                                          <p:spTgt spid="7">
                                            <p:txEl>
                                              <p:pRg st="1" end="1"/>
                                            </p:txEl>
                                          </p:spTgt>
                                        </p:tgtEl>
                                      </p:cBhvr>
                                      <p:to x="100000" y="80000"/>
                                    </p:animScale>
                                    <p:animScale>
                                      <p:cBhvr>
                                        <p:cTn id="39" dur="166" decel="50000">
                                          <p:stCondLst>
                                            <p:cond delay="1338"/>
                                          </p:stCondLst>
                                        </p:cTn>
                                        <p:tgtEl>
                                          <p:spTgt spid="7">
                                            <p:txEl>
                                              <p:pRg st="1" end="1"/>
                                            </p:txEl>
                                          </p:spTgt>
                                        </p:tgtEl>
                                      </p:cBhvr>
                                      <p:to x="100000" y="100000"/>
                                    </p:animScale>
                                    <p:animScale>
                                      <p:cBhvr>
                                        <p:cTn id="40" dur="26">
                                          <p:stCondLst>
                                            <p:cond delay="1642"/>
                                          </p:stCondLst>
                                        </p:cTn>
                                        <p:tgtEl>
                                          <p:spTgt spid="7">
                                            <p:txEl>
                                              <p:pRg st="1" end="1"/>
                                            </p:txEl>
                                          </p:spTgt>
                                        </p:tgtEl>
                                      </p:cBhvr>
                                      <p:to x="100000" y="90000"/>
                                    </p:animScale>
                                    <p:animScale>
                                      <p:cBhvr>
                                        <p:cTn id="41" dur="166" decel="50000">
                                          <p:stCondLst>
                                            <p:cond delay="1668"/>
                                          </p:stCondLst>
                                        </p:cTn>
                                        <p:tgtEl>
                                          <p:spTgt spid="7">
                                            <p:txEl>
                                              <p:pRg st="1" end="1"/>
                                            </p:txEl>
                                          </p:spTgt>
                                        </p:tgtEl>
                                      </p:cBhvr>
                                      <p:to x="100000" y="100000"/>
                                    </p:animScale>
                                    <p:animScale>
                                      <p:cBhvr>
                                        <p:cTn id="42" dur="26">
                                          <p:stCondLst>
                                            <p:cond delay="1808"/>
                                          </p:stCondLst>
                                        </p:cTn>
                                        <p:tgtEl>
                                          <p:spTgt spid="7">
                                            <p:txEl>
                                              <p:pRg st="1" end="1"/>
                                            </p:txEl>
                                          </p:spTgt>
                                        </p:tgtEl>
                                      </p:cBhvr>
                                      <p:to x="100000" y="95000"/>
                                    </p:animScale>
                                    <p:animScale>
                                      <p:cBhvr>
                                        <p:cTn id="43" dur="166" decel="50000">
                                          <p:stCondLst>
                                            <p:cond delay="1834"/>
                                          </p:stCondLst>
                                        </p:cTn>
                                        <p:tgtEl>
                                          <p:spTgt spid="7">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wipe(down)">
                                      <p:cBhvr>
                                        <p:cTn id="48" dur="580">
                                          <p:stCondLst>
                                            <p:cond delay="0"/>
                                          </p:stCondLst>
                                        </p:cTn>
                                        <p:tgtEl>
                                          <p:spTgt spid="7">
                                            <p:txEl>
                                              <p:pRg st="2" end="2"/>
                                            </p:txEl>
                                          </p:spTgt>
                                        </p:tgtEl>
                                      </p:cBhvr>
                                    </p:animEffect>
                                    <p:anim calcmode="lin" valueType="num">
                                      <p:cBhvr>
                                        <p:cTn id="49"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7">
                                            <p:txEl>
                                              <p:pRg st="2" end="2"/>
                                            </p:txEl>
                                          </p:spTgt>
                                        </p:tgtEl>
                                      </p:cBhvr>
                                      <p:to x="100000" y="60000"/>
                                    </p:animScale>
                                    <p:animScale>
                                      <p:cBhvr>
                                        <p:cTn id="55" dur="166" decel="50000">
                                          <p:stCondLst>
                                            <p:cond delay="676"/>
                                          </p:stCondLst>
                                        </p:cTn>
                                        <p:tgtEl>
                                          <p:spTgt spid="7">
                                            <p:txEl>
                                              <p:pRg st="2" end="2"/>
                                            </p:txEl>
                                          </p:spTgt>
                                        </p:tgtEl>
                                      </p:cBhvr>
                                      <p:to x="100000" y="100000"/>
                                    </p:animScale>
                                    <p:animScale>
                                      <p:cBhvr>
                                        <p:cTn id="56" dur="26">
                                          <p:stCondLst>
                                            <p:cond delay="1312"/>
                                          </p:stCondLst>
                                        </p:cTn>
                                        <p:tgtEl>
                                          <p:spTgt spid="7">
                                            <p:txEl>
                                              <p:pRg st="2" end="2"/>
                                            </p:txEl>
                                          </p:spTgt>
                                        </p:tgtEl>
                                      </p:cBhvr>
                                      <p:to x="100000" y="80000"/>
                                    </p:animScale>
                                    <p:animScale>
                                      <p:cBhvr>
                                        <p:cTn id="57" dur="166" decel="50000">
                                          <p:stCondLst>
                                            <p:cond delay="1338"/>
                                          </p:stCondLst>
                                        </p:cTn>
                                        <p:tgtEl>
                                          <p:spTgt spid="7">
                                            <p:txEl>
                                              <p:pRg st="2" end="2"/>
                                            </p:txEl>
                                          </p:spTgt>
                                        </p:tgtEl>
                                      </p:cBhvr>
                                      <p:to x="100000" y="100000"/>
                                    </p:animScale>
                                    <p:animScale>
                                      <p:cBhvr>
                                        <p:cTn id="58" dur="26">
                                          <p:stCondLst>
                                            <p:cond delay="1642"/>
                                          </p:stCondLst>
                                        </p:cTn>
                                        <p:tgtEl>
                                          <p:spTgt spid="7">
                                            <p:txEl>
                                              <p:pRg st="2" end="2"/>
                                            </p:txEl>
                                          </p:spTgt>
                                        </p:tgtEl>
                                      </p:cBhvr>
                                      <p:to x="100000" y="90000"/>
                                    </p:animScale>
                                    <p:animScale>
                                      <p:cBhvr>
                                        <p:cTn id="59" dur="166" decel="50000">
                                          <p:stCondLst>
                                            <p:cond delay="1668"/>
                                          </p:stCondLst>
                                        </p:cTn>
                                        <p:tgtEl>
                                          <p:spTgt spid="7">
                                            <p:txEl>
                                              <p:pRg st="2" end="2"/>
                                            </p:txEl>
                                          </p:spTgt>
                                        </p:tgtEl>
                                      </p:cBhvr>
                                      <p:to x="100000" y="100000"/>
                                    </p:animScale>
                                    <p:animScale>
                                      <p:cBhvr>
                                        <p:cTn id="60" dur="26">
                                          <p:stCondLst>
                                            <p:cond delay="1808"/>
                                          </p:stCondLst>
                                        </p:cTn>
                                        <p:tgtEl>
                                          <p:spTgt spid="7">
                                            <p:txEl>
                                              <p:pRg st="2" end="2"/>
                                            </p:txEl>
                                          </p:spTgt>
                                        </p:tgtEl>
                                      </p:cBhvr>
                                      <p:to x="100000" y="95000"/>
                                    </p:animScale>
                                    <p:animScale>
                                      <p:cBhvr>
                                        <p:cTn id="61" dur="166" decel="50000">
                                          <p:stCondLst>
                                            <p:cond delay="1834"/>
                                          </p:stCondLst>
                                        </p:cTn>
                                        <p:tgtEl>
                                          <p:spTgt spid="7">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wipe(down)">
                                      <p:cBhvr>
                                        <p:cTn id="66" dur="580">
                                          <p:stCondLst>
                                            <p:cond delay="0"/>
                                          </p:stCondLst>
                                        </p:cTn>
                                        <p:tgtEl>
                                          <p:spTgt spid="7">
                                            <p:txEl>
                                              <p:pRg st="3" end="3"/>
                                            </p:txEl>
                                          </p:spTgt>
                                        </p:tgtEl>
                                      </p:cBhvr>
                                    </p:animEffect>
                                    <p:anim calcmode="lin" valueType="num">
                                      <p:cBhvr>
                                        <p:cTn id="67"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7">
                                            <p:txEl>
                                              <p:pRg st="3" end="3"/>
                                            </p:txEl>
                                          </p:spTgt>
                                        </p:tgtEl>
                                      </p:cBhvr>
                                      <p:to x="100000" y="60000"/>
                                    </p:animScale>
                                    <p:animScale>
                                      <p:cBhvr>
                                        <p:cTn id="73" dur="166" decel="50000">
                                          <p:stCondLst>
                                            <p:cond delay="676"/>
                                          </p:stCondLst>
                                        </p:cTn>
                                        <p:tgtEl>
                                          <p:spTgt spid="7">
                                            <p:txEl>
                                              <p:pRg st="3" end="3"/>
                                            </p:txEl>
                                          </p:spTgt>
                                        </p:tgtEl>
                                      </p:cBhvr>
                                      <p:to x="100000" y="100000"/>
                                    </p:animScale>
                                    <p:animScale>
                                      <p:cBhvr>
                                        <p:cTn id="74" dur="26">
                                          <p:stCondLst>
                                            <p:cond delay="1312"/>
                                          </p:stCondLst>
                                        </p:cTn>
                                        <p:tgtEl>
                                          <p:spTgt spid="7">
                                            <p:txEl>
                                              <p:pRg st="3" end="3"/>
                                            </p:txEl>
                                          </p:spTgt>
                                        </p:tgtEl>
                                      </p:cBhvr>
                                      <p:to x="100000" y="80000"/>
                                    </p:animScale>
                                    <p:animScale>
                                      <p:cBhvr>
                                        <p:cTn id="75" dur="166" decel="50000">
                                          <p:stCondLst>
                                            <p:cond delay="1338"/>
                                          </p:stCondLst>
                                        </p:cTn>
                                        <p:tgtEl>
                                          <p:spTgt spid="7">
                                            <p:txEl>
                                              <p:pRg st="3" end="3"/>
                                            </p:txEl>
                                          </p:spTgt>
                                        </p:tgtEl>
                                      </p:cBhvr>
                                      <p:to x="100000" y="100000"/>
                                    </p:animScale>
                                    <p:animScale>
                                      <p:cBhvr>
                                        <p:cTn id="76" dur="26">
                                          <p:stCondLst>
                                            <p:cond delay="1642"/>
                                          </p:stCondLst>
                                        </p:cTn>
                                        <p:tgtEl>
                                          <p:spTgt spid="7">
                                            <p:txEl>
                                              <p:pRg st="3" end="3"/>
                                            </p:txEl>
                                          </p:spTgt>
                                        </p:tgtEl>
                                      </p:cBhvr>
                                      <p:to x="100000" y="90000"/>
                                    </p:animScale>
                                    <p:animScale>
                                      <p:cBhvr>
                                        <p:cTn id="77" dur="166" decel="50000">
                                          <p:stCondLst>
                                            <p:cond delay="1668"/>
                                          </p:stCondLst>
                                        </p:cTn>
                                        <p:tgtEl>
                                          <p:spTgt spid="7">
                                            <p:txEl>
                                              <p:pRg st="3" end="3"/>
                                            </p:txEl>
                                          </p:spTgt>
                                        </p:tgtEl>
                                      </p:cBhvr>
                                      <p:to x="100000" y="100000"/>
                                    </p:animScale>
                                    <p:animScale>
                                      <p:cBhvr>
                                        <p:cTn id="78" dur="26">
                                          <p:stCondLst>
                                            <p:cond delay="1808"/>
                                          </p:stCondLst>
                                        </p:cTn>
                                        <p:tgtEl>
                                          <p:spTgt spid="7">
                                            <p:txEl>
                                              <p:pRg st="3" end="3"/>
                                            </p:txEl>
                                          </p:spTgt>
                                        </p:tgtEl>
                                      </p:cBhvr>
                                      <p:to x="100000" y="95000"/>
                                    </p:animScale>
                                    <p:animScale>
                                      <p:cBhvr>
                                        <p:cTn id="79" dur="166" decel="50000">
                                          <p:stCondLst>
                                            <p:cond delay="1834"/>
                                          </p:stCondLst>
                                        </p:cTn>
                                        <p:tgtEl>
                                          <p:spTgt spid="7">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7">
                                            <p:txEl>
                                              <p:pRg st="4" end="4"/>
                                            </p:txEl>
                                          </p:spTgt>
                                        </p:tgtEl>
                                        <p:attrNameLst>
                                          <p:attrName>style.visibility</p:attrName>
                                        </p:attrNameLst>
                                      </p:cBhvr>
                                      <p:to>
                                        <p:strVal val="visible"/>
                                      </p:to>
                                    </p:set>
                                    <p:animEffect transition="in" filter="wipe(down)">
                                      <p:cBhvr>
                                        <p:cTn id="84" dur="580">
                                          <p:stCondLst>
                                            <p:cond delay="0"/>
                                          </p:stCondLst>
                                        </p:cTn>
                                        <p:tgtEl>
                                          <p:spTgt spid="7">
                                            <p:txEl>
                                              <p:pRg st="4" end="4"/>
                                            </p:txEl>
                                          </p:spTgt>
                                        </p:tgtEl>
                                      </p:cBhvr>
                                    </p:animEffect>
                                    <p:anim calcmode="lin" valueType="num">
                                      <p:cBhvr>
                                        <p:cTn id="85"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7">
                                            <p:txEl>
                                              <p:pRg st="4" end="4"/>
                                            </p:txEl>
                                          </p:spTgt>
                                        </p:tgtEl>
                                      </p:cBhvr>
                                      <p:to x="100000" y="60000"/>
                                    </p:animScale>
                                    <p:animScale>
                                      <p:cBhvr>
                                        <p:cTn id="91" dur="166" decel="50000">
                                          <p:stCondLst>
                                            <p:cond delay="676"/>
                                          </p:stCondLst>
                                        </p:cTn>
                                        <p:tgtEl>
                                          <p:spTgt spid="7">
                                            <p:txEl>
                                              <p:pRg st="4" end="4"/>
                                            </p:txEl>
                                          </p:spTgt>
                                        </p:tgtEl>
                                      </p:cBhvr>
                                      <p:to x="100000" y="100000"/>
                                    </p:animScale>
                                    <p:animScale>
                                      <p:cBhvr>
                                        <p:cTn id="92" dur="26">
                                          <p:stCondLst>
                                            <p:cond delay="1312"/>
                                          </p:stCondLst>
                                        </p:cTn>
                                        <p:tgtEl>
                                          <p:spTgt spid="7">
                                            <p:txEl>
                                              <p:pRg st="4" end="4"/>
                                            </p:txEl>
                                          </p:spTgt>
                                        </p:tgtEl>
                                      </p:cBhvr>
                                      <p:to x="100000" y="80000"/>
                                    </p:animScale>
                                    <p:animScale>
                                      <p:cBhvr>
                                        <p:cTn id="93" dur="166" decel="50000">
                                          <p:stCondLst>
                                            <p:cond delay="1338"/>
                                          </p:stCondLst>
                                        </p:cTn>
                                        <p:tgtEl>
                                          <p:spTgt spid="7">
                                            <p:txEl>
                                              <p:pRg st="4" end="4"/>
                                            </p:txEl>
                                          </p:spTgt>
                                        </p:tgtEl>
                                      </p:cBhvr>
                                      <p:to x="100000" y="100000"/>
                                    </p:animScale>
                                    <p:animScale>
                                      <p:cBhvr>
                                        <p:cTn id="94" dur="26">
                                          <p:stCondLst>
                                            <p:cond delay="1642"/>
                                          </p:stCondLst>
                                        </p:cTn>
                                        <p:tgtEl>
                                          <p:spTgt spid="7">
                                            <p:txEl>
                                              <p:pRg st="4" end="4"/>
                                            </p:txEl>
                                          </p:spTgt>
                                        </p:tgtEl>
                                      </p:cBhvr>
                                      <p:to x="100000" y="90000"/>
                                    </p:animScale>
                                    <p:animScale>
                                      <p:cBhvr>
                                        <p:cTn id="95" dur="166" decel="50000">
                                          <p:stCondLst>
                                            <p:cond delay="1668"/>
                                          </p:stCondLst>
                                        </p:cTn>
                                        <p:tgtEl>
                                          <p:spTgt spid="7">
                                            <p:txEl>
                                              <p:pRg st="4" end="4"/>
                                            </p:txEl>
                                          </p:spTgt>
                                        </p:tgtEl>
                                      </p:cBhvr>
                                      <p:to x="100000" y="100000"/>
                                    </p:animScale>
                                    <p:animScale>
                                      <p:cBhvr>
                                        <p:cTn id="96" dur="26">
                                          <p:stCondLst>
                                            <p:cond delay="1808"/>
                                          </p:stCondLst>
                                        </p:cTn>
                                        <p:tgtEl>
                                          <p:spTgt spid="7">
                                            <p:txEl>
                                              <p:pRg st="4" end="4"/>
                                            </p:txEl>
                                          </p:spTgt>
                                        </p:tgtEl>
                                      </p:cBhvr>
                                      <p:to x="100000" y="95000"/>
                                    </p:animScale>
                                    <p:animScale>
                                      <p:cBhvr>
                                        <p:cTn id="97" dur="166" decel="50000">
                                          <p:stCondLst>
                                            <p:cond delay="1834"/>
                                          </p:stCondLst>
                                        </p:cTn>
                                        <p:tgtEl>
                                          <p:spTgt spid="7">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7">
                                            <p:txEl>
                                              <p:pRg st="5" end="5"/>
                                            </p:txEl>
                                          </p:spTgt>
                                        </p:tgtEl>
                                        <p:attrNameLst>
                                          <p:attrName>style.visibility</p:attrName>
                                        </p:attrNameLst>
                                      </p:cBhvr>
                                      <p:to>
                                        <p:strVal val="visible"/>
                                      </p:to>
                                    </p:set>
                                    <p:animEffect transition="in" filter="wipe(down)">
                                      <p:cBhvr>
                                        <p:cTn id="102" dur="580">
                                          <p:stCondLst>
                                            <p:cond delay="0"/>
                                          </p:stCondLst>
                                        </p:cTn>
                                        <p:tgtEl>
                                          <p:spTgt spid="7">
                                            <p:txEl>
                                              <p:pRg st="5" end="5"/>
                                            </p:txEl>
                                          </p:spTgt>
                                        </p:tgtEl>
                                      </p:cBhvr>
                                    </p:animEffect>
                                    <p:anim calcmode="lin" valueType="num">
                                      <p:cBhvr>
                                        <p:cTn id="103" dur="1822" tmFilter="0,0; 0.14,0.36; 0.43,0.73; 0.71,0.91; 1.0,1.0">
                                          <p:stCondLst>
                                            <p:cond delay="0"/>
                                          </p:stCondLst>
                                        </p:cTn>
                                        <p:tgtEl>
                                          <p:spTgt spid="7">
                                            <p:txEl>
                                              <p:pRg st="5" end="5"/>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7">
                                            <p:txEl>
                                              <p:pRg st="5" end="5"/>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7">
                                            <p:txEl>
                                              <p:pRg st="5" end="5"/>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7">
                                            <p:txEl>
                                              <p:pRg st="5" end="5"/>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7">
                                            <p:txEl>
                                              <p:pRg st="5" end="5"/>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7">
                                            <p:txEl>
                                              <p:pRg st="5" end="5"/>
                                            </p:txEl>
                                          </p:spTgt>
                                        </p:tgtEl>
                                      </p:cBhvr>
                                      <p:to x="100000" y="60000"/>
                                    </p:animScale>
                                    <p:animScale>
                                      <p:cBhvr>
                                        <p:cTn id="109" dur="166" decel="50000">
                                          <p:stCondLst>
                                            <p:cond delay="676"/>
                                          </p:stCondLst>
                                        </p:cTn>
                                        <p:tgtEl>
                                          <p:spTgt spid="7">
                                            <p:txEl>
                                              <p:pRg st="5" end="5"/>
                                            </p:txEl>
                                          </p:spTgt>
                                        </p:tgtEl>
                                      </p:cBhvr>
                                      <p:to x="100000" y="100000"/>
                                    </p:animScale>
                                    <p:animScale>
                                      <p:cBhvr>
                                        <p:cTn id="110" dur="26">
                                          <p:stCondLst>
                                            <p:cond delay="1312"/>
                                          </p:stCondLst>
                                        </p:cTn>
                                        <p:tgtEl>
                                          <p:spTgt spid="7">
                                            <p:txEl>
                                              <p:pRg st="5" end="5"/>
                                            </p:txEl>
                                          </p:spTgt>
                                        </p:tgtEl>
                                      </p:cBhvr>
                                      <p:to x="100000" y="80000"/>
                                    </p:animScale>
                                    <p:animScale>
                                      <p:cBhvr>
                                        <p:cTn id="111" dur="166" decel="50000">
                                          <p:stCondLst>
                                            <p:cond delay="1338"/>
                                          </p:stCondLst>
                                        </p:cTn>
                                        <p:tgtEl>
                                          <p:spTgt spid="7">
                                            <p:txEl>
                                              <p:pRg st="5" end="5"/>
                                            </p:txEl>
                                          </p:spTgt>
                                        </p:tgtEl>
                                      </p:cBhvr>
                                      <p:to x="100000" y="100000"/>
                                    </p:animScale>
                                    <p:animScale>
                                      <p:cBhvr>
                                        <p:cTn id="112" dur="26">
                                          <p:stCondLst>
                                            <p:cond delay="1642"/>
                                          </p:stCondLst>
                                        </p:cTn>
                                        <p:tgtEl>
                                          <p:spTgt spid="7">
                                            <p:txEl>
                                              <p:pRg st="5" end="5"/>
                                            </p:txEl>
                                          </p:spTgt>
                                        </p:tgtEl>
                                      </p:cBhvr>
                                      <p:to x="100000" y="90000"/>
                                    </p:animScale>
                                    <p:animScale>
                                      <p:cBhvr>
                                        <p:cTn id="113" dur="166" decel="50000">
                                          <p:stCondLst>
                                            <p:cond delay="1668"/>
                                          </p:stCondLst>
                                        </p:cTn>
                                        <p:tgtEl>
                                          <p:spTgt spid="7">
                                            <p:txEl>
                                              <p:pRg st="5" end="5"/>
                                            </p:txEl>
                                          </p:spTgt>
                                        </p:tgtEl>
                                      </p:cBhvr>
                                      <p:to x="100000" y="100000"/>
                                    </p:animScale>
                                    <p:animScale>
                                      <p:cBhvr>
                                        <p:cTn id="114" dur="26">
                                          <p:stCondLst>
                                            <p:cond delay="1808"/>
                                          </p:stCondLst>
                                        </p:cTn>
                                        <p:tgtEl>
                                          <p:spTgt spid="7">
                                            <p:txEl>
                                              <p:pRg st="5" end="5"/>
                                            </p:txEl>
                                          </p:spTgt>
                                        </p:tgtEl>
                                      </p:cBhvr>
                                      <p:to x="100000" y="95000"/>
                                    </p:animScale>
                                    <p:animScale>
                                      <p:cBhvr>
                                        <p:cTn id="115" dur="166" decel="50000">
                                          <p:stCondLst>
                                            <p:cond delay="1834"/>
                                          </p:stCondLst>
                                        </p:cTn>
                                        <p:tgtEl>
                                          <p:spTgt spid="7">
                                            <p:txEl>
                                              <p:pRg st="5" end="5"/>
                                            </p:txEl>
                                          </p:spTgt>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nodeType="clickEffect">
                                  <p:stCondLst>
                                    <p:cond delay="0"/>
                                  </p:stCondLst>
                                  <p:childTnLst>
                                    <p:set>
                                      <p:cBhvr>
                                        <p:cTn id="119" dur="1" fill="hold">
                                          <p:stCondLst>
                                            <p:cond delay="0"/>
                                          </p:stCondLst>
                                        </p:cTn>
                                        <p:tgtEl>
                                          <p:spTgt spid="7">
                                            <p:txEl>
                                              <p:pRg st="6" end="6"/>
                                            </p:txEl>
                                          </p:spTgt>
                                        </p:tgtEl>
                                        <p:attrNameLst>
                                          <p:attrName>style.visibility</p:attrName>
                                        </p:attrNameLst>
                                      </p:cBhvr>
                                      <p:to>
                                        <p:strVal val="visible"/>
                                      </p:to>
                                    </p:set>
                                    <p:animEffect transition="in" filter="wipe(down)">
                                      <p:cBhvr>
                                        <p:cTn id="120" dur="580">
                                          <p:stCondLst>
                                            <p:cond delay="0"/>
                                          </p:stCondLst>
                                        </p:cTn>
                                        <p:tgtEl>
                                          <p:spTgt spid="7">
                                            <p:txEl>
                                              <p:pRg st="6" end="6"/>
                                            </p:txEl>
                                          </p:spTgt>
                                        </p:tgtEl>
                                      </p:cBhvr>
                                    </p:animEffect>
                                    <p:anim calcmode="lin" valueType="num">
                                      <p:cBhvr>
                                        <p:cTn id="121" dur="1822" tmFilter="0,0; 0.14,0.36; 0.43,0.73; 0.71,0.91; 1.0,1.0">
                                          <p:stCondLst>
                                            <p:cond delay="0"/>
                                          </p:stCondLst>
                                        </p:cTn>
                                        <p:tgtEl>
                                          <p:spTgt spid="7">
                                            <p:txEl>
                                              <p:pRg st="6" end="6"/>
                                            </p:txEl>
                                          </p:spTgt>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7">
                                            <p:txEl>
                                              <p:pRg st="6" end="6"/>
                                            </p:txEl>
                                          </p:spTgt>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7">
                                            <p:txEl>
                                              <p:pRg st="6" end="6"/>
                                            </p:txEl>
                                          </p:spTgt>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7">
                                            <p:txEl>
                                              <p:pRg st="6" end="6"/>
                                            </p:txEl>
                                          </p:spTgt>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7">
                                            <p:txEl>
                                              <p:pRg st="6" end="6"/>
                                            </p:txEl>
                                          </p:spTgt>
                                        </p:tgtEl>
                                        <p:attrNameLst>
                                          <p:attrName>ppt_y</p:attrName>
                                        </p:attrNameLst>
                                      </p:cBhvr>
                                      <p:tavLst>
                                        <p:tav tm="0" fmla="#ppt_y-sin(pi*$)/81">
                                          <p:val>
                                            <p:fltVal val="0"/>
                                          </p:val>
                                        </p:tav>
                                        <p:tav tm="100000">
                                          <p:val>
                                            <p:fltVal val="1"/>
                                          </p:val>
                                        </p:tav>
                                      </p:tavLst>
                                    </p:anim>
                                    <p:animScale>
                                      <p:cBhvr>
                                        <p:cTn id="126" dur="26">
                                          <p:stCondLst>
                                            <p:cond delay="650"/>
                                          </p:stCondLst>
                                        </p:cTn>
                                        <p:tgtEl>
                                          <p:spTgt spid="7">
                                            <p:txEl>
                                              <p:pRg st="6" end="6"/>
                                            </p:txEl>
                                          </p:spTgt>
                                        </p:tgtEl>
                                      </p:cBhvr>
                                      <p:to x="100000" y="60000"/>
                                    </p:animScale>
                                    <p:animScale>
                                      <p:cBhvr>
                                        <p:cTn id="127" dur="166" decel="50000">
                                          <p:stCondLst>
                                            <p:cond delay="676"/>
                                          </p:stCondLst>
                                        </p:cTn>
                                        <p:tgtEl>
                                          <p:spTgt spid="7">
                                            <p:txEl>
                                              <p:pRg st="6" end="6"/>
                                            </p:txEl>
                                          </p:spTgt>
                                        </p:tgtEl>
                                      </p:cBhvr>
                                      <p:to x="100000" y="100000"/>
                                    </p:animScale>
                                    <p:animScale>
                                      <p:cBhvr>
                                        <p:cTn id="128" dur="26">
                                          <p:stCondLst>
                                            <p:cond delay="1312"/>
                                          </p:stCondLst>
                                        </p:cTn>
                                        <p:tgtEl>
                                          <p:spTgt spid="7">
                                            <p:txEl>
                                              <p:pRg st="6" end="6"/>
                                            </p:txEl>
                                          </p:spTgt>
                                        </p:tgtEl>
                                      </p:cBhvr>
                                      <p:to x="100000" y="80000"/>
                                    </p:animScale>
                                    <p:animScale>
                                      <p:cBhvr>
                                        <p:cTn id="129" dur="166" decel="50000">
                                          <p:stCondLst>
                                            <p:cond delay="1338"/>
                                          </p:stCondLst>
                                        </p:cTn>
                                        <p:tgtEl>
                                          <p:spTgt spid="7">
                                            <p:txEl>
                                              <p:pRg st="6" end="6"/>
                                            </p:txEl>
                                          </p:spTgt>
                                        </p:tgtEl>
                                      </p:cBhvr>
                                      <p:to x="100000" y="100000"/>
                                    </p:animScale>
                                    <p:animScale>
                                      <p:cBhvr>
                                        <p:cTn id="130" dur="26">
                                          <p:stCondLst>
                                            <p:cond delay="1642"/>
                                          </p:stCondLst>
                                        </p:cTn>
                                        <p:tgtEl>
                                          <p:spTgt spid="7">
                                            <p:txEl>
                                              <p:pRg st="6" end="6"/>
                                            </p:txEl>
                                          </p:spTgt>
                                        </p:tgtEl>
                                      </p:cBhvr>
                                      <p:to x="100000" y="90000"/>
                                    </p:animScale>
                                    <p:animScale>
                                      <p:cBhvr>
                                        <p:cTn id="131" dur="166" decel="50000">
                                          <p:stCondLst>
                                            <p:cond delay="1668"/>
                                          </p:stCondLst>
                                        </p:cTn>
                                        <p:tgtEl>
                                          <p:spTgt spid="7">
                                            <p:txEl>
                                              <p:pRg st="6" end="6"/>
                                            </p:txEl>
                                          </p:spTgt>
                                        </p:tgtEl>
                                      </p:cBhvr>
                                      <p:to x="100000" y="100000"/>
                                    </p:animScale>
                                    <p:animScale>
                                      <p:cBhvr>
                                        <p:cTn id="132" dur="26">
                                          <p:stCondLst>
                                            <p:cond delay="1808"/>
                                          </p:stCondLst>
                                        </p:cTn>
                                        <p:tgtEl>
                                          <p:spTgt spid="7">
                                            <p:txEl>
                                              <p:pRg st="6" end="6"/>
                                            </p:txEl>
                                          </p:spTgt>
                                        </p:tgtEl>
                                      </p:cBhvr>
                                      <p:to x="100000" y="95000"/>
                                    </p:animScale>
                                    <p:animScale>
                                      <p:cBhvr>
                                        <p:cTn id="133" dur="166" decel="50000">
                                          <p:stCondLst>
                                            <p:cond delay="1834"/>
                                          </p:stCondLst>
                                        </p:cTn>
                                        <p:tgtEl>
                                          <p:spTgt spid="7">
                                            <p:txEl>
                                              <p:pRg st="6" end="6"/>
                                            </p:txEl>
                                          </p:spTgt>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31" presetClass="entr" presetSubtype="0" fill="hold" nodeType="clickEffect">
                                  <p:stCondLst>
                                    <p:cond delay="0"/>
                                  </p:stCondLst>
                                  <p:childTnLst>
                                    <p:set>
                                      <p:cBhvr>
                                        <p:cTn id="137" dur="1" fill="hold">
                                          <p:stCondLst>
                                            <p:cond delay="0"/>
                                          </p:stCondLst>
                                        </p:cTn>
                                        <p:tgtEl>
                                          <p:spTgt spid="1026"/>
                                        </p:tgtEl>
                                        <p:attrNameLst>
                                          <p:attrName>style.visibility</p:attrName>
                                        </p:attrNameLst>
                                      </p:cBhvr>
                                      <p:to>
                                        <p:strVal val="visible"/>
                                      </p:to>
                                    </p:set>
                                    <p:anim calcmode="lin" valueType="num">
                                      <p:cBhvr>
                                        <p:cTn id="138" dur="1000" fill="hold"/>
                                        <p:tgtEl>
                                          <p:spTgt spid="1026"/>
                                        </p:tgtEl>
                                        <p:attrNameLst>
                                          <p:attrName>ppt_w</p:attrName>
                                        </p:attrNameLst>
                                      </p:cBhvr>
                                      <p:tavLst>
                                        <p:tav tm="0">
                                          <p:val>
                                            <p:fltVal val="0"/>
                                          </p:val>
                                        </p:tav>
                                        <p:tav tm="100000">
                                          <p:val>
                                            <p:strVal val="#ppt_w"/>
                                          </p:val>
                                        </p:tav>
                                      </p:tavLst>
                                    </p:anim>
                                    <p:anim calcmode="lin" valueType="num">
                                      <p:cBhvr>
                                        <p:cTn id="139" dur="1000" fill="hold"/>
                                        <p:tgtEl>
                                          <p:spTgt spid="1026"/>
                                        </p:tgtEl>
                                        <p:attrNameLst>
                                          <p:attrName>ppt_h</p:attrName>
                                        </p:attrNameLst>
                                      </p:cBhvr>
                                      <p:tavLst>
                                        <p:tav tm="0">
                                          <p:val>
                                            <p:fltVal val="0"/>
                                          </p:val>
                                        </p:tav>
                                        <p:tav tm="100000">
                                          <p:val>
                                            <p:strVal val="#ppt_h"/>
                                          </p:val>
                                        </p:tav>
                                      </p:tavLst>
                                    </p:anim>
                                    <p:anim calcmode="lin" valueType="num">
                                      <p:cBhvr>
                                        <p:cTn id="140" dur="1000" fill="hold"/>
                                        <p:tgtEl>
                                          <p:spTgt spid="1026"/>
                                        </p:tgtEl>
                                        <p:attrNameLst>
                                          <p:attrName>style.rotation</p:attrName>
                                        </p:attrNameLst>
                                      </p:cBhvr>
                                      <p:tavLst>
                                        <p:tav tm="0">
                                          <p:val>
                                            <p:fltVal val="90"/>
                                          </p:val>
                                        </p:tav>
                                        <p:tav tm="100000">
                                          <p:val>
                                            <p:fltVal val="0"/>
                                          </p:val>
                                        </p:tav>
                                      </p:tavLst>
                                    </p:anim>
                                    <p:animEffect transition="in" filter="fade">
                                      <p:cBhvr>
                                        <p:cTn id="14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6348983"/>
            <a:ext cx="8534400" cy="369332"/>
          </a:xfrm>
          <a:prstGeom prst="rect">
            <a:avLst/>
          </a:prstGeom>
          <a:noFill/>
        </p:spPr>
        <p:txBody>
          <a:bodyPr wrap="square" rtlCol="0">
            <a:spAutoFit/>
          </a:bodyPr>
          <a:lstStyle/>
          <a:p>
            <a:r>
              <a:rPr lang="en-US" dirty="0" smtClean="0"/>
              <a:t>Hannibal, Missouri on the Missouri side looking up river on the Mississippi River.</a:t>
            </a:r>
            <a:endParaRPr lang="en-US" dirty="0"/>
          </a:p>
        </p:txBody>
      </p:sp>
      <p:sp>
        <p:nvSpPr>
          <p:cNvPr id="2" name="Title 1"/>
          <p:cNvSpPr>
            <a:spLocks noGrp="1"/>
          </p:cNvSpPr>
          <p:nvPr>
            <p:ph type="title"/>
          </p:nvPr>
        </p:nvSpPr>
        <p:spPr>
          <a:xfrm>
            <a:off x="457200" y="0"/>
            <a:ext cx="8229600" cy="1143000"/>
          </a:xfrm>
        </p:spPr>
        <p:txBody>
          <a:bodyPr/>
          <a:lstStyle/>
          <a:p>
            <a:r>
              <a:rPr lang="en-US" dirty="0" smtClean="0">
                <a:latin typeface="Berlin Sans FB Demi" panose="020E0802020502020306" pitchFamily="34" charset="0"/>
              </a:rPr>
              <a:t>Geography </a:t>
            </a:r>
            <a:r>
              <a:rPr lang="en-US" dirty="0">
                <a:latin typeface="Berlin Sans FB Demi" panose="020E0802020502020306" pitchFamily="34" charset="0"/>
              </a:rPr>
              <a:t>of The </a:t>
            </a:r>
            <a:r>
              <a:rPr lang="en-US" dirty="0" smtClean="0">
                <a:latin typeface="Berlin Sans FB Demi" panose="020E0802020502020306" pitchFamily="34" charset="0"/>
              </a:rPr>
              <a:t>Midwest</a:t>
            </a:r>
            <a:endParaRPr lang="en-US" dirty="0"/>
          </a:p>
        </p:txBody>
      </p:sp>
      <p:pic>
        <p:nvPicPr>
          <p:cNvPr id="2050" name="Picture 2" descr="https://farm3.staticflickr.com/2394/2502903799_81e314d50c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690"/>
          <a:stretch/>
        </p:blipFill>
        <p:spPr bwMode="auto">
          <a:xfrm>
            <a:off x="149773" y="1049982"/>
            <a:ext cx="8818179" cy="5122218"/>
          </a:xfrm>
          <a:prstGeom prst="rect">
            <a:avLst/>
          </a:prstGeom>
          <a:noFill/>
          <a:effectLst>
            <a:glow rad="317500">
              <a:schemeClr val="tx2">
                <a:lumMod val="60000"/>
                <a:lumOff val="40000"/>
              </a:schemeClr>
            </a:glow>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2362200"/>
            <a:ext cx="2819400" cy="707886"/>
          </a:xfrm>
          <a:prstGeom prst="rect">
            <a:avLst/>
          </a:prstGeom>
          <a:noFill/>
        </p:spPr>
        <p:txBody>
          <a:bodyPr wrap="square" rtlCol="0">
            <a:spAutoFit/>
          </a:bodyPr>
          <a:lstStyle/>
          <a:p>
            <a:r>
              <a:rPr lang="en-US" sz="4000" b="1" dirty="0" smtClean="0">
                <a:solidFill>
                  <a:srgbClr val="FF0000"/>
                </a:solidFill>
              </a:rPr>
              <a:t>Missouri</a:t>
            </a:r>
            <a:endParaRPr lang="en-US" sz="4000" b="1" dirty="0">
              <a:solidFill>
                <a:srgbClr val="FF0000"/>
              </a:solidFill>
            </a:endParaRPr>
          </a:p>
        </p:txBody>
      </p:sp>
      <p:sp>
        <p:nvSpPr>
          <p:cNvPr id="10" name="TextBox 9"/>
          <p:cNvSpPr txBox="1"/>
          <p:nvPr/>
        </p:nvSpPr>
        <p:spPr>
          <a:xfrm>
            <a:off x="5867400" y="3212068"/>
            <a:ext cx="1676400" cy="646331"/>
          </a:xfrm>
          <a:prstGeom prst="rect">
            <a:avLst/>
          </a:prstGeom>
          <a:noFill/>
        </p:spPr>
        <p:txBody>
          <a:bodyPr wrap="square" rtlCol="0">
            <a:spAutoFit/>
          </a:bodyPr>
          <a:lstStyle/>
          <a:p>
            <a:r>
              <a:rPr lang="en-US" sz="3600" b="1" dirty="0" smtClean="0">
                <a:solidFill>
                  <a:srgbClr val="FF0000"/>
                </a:solidFill>
              </a:rPr>
              <a:t>Illinois</a:t>
            </a:r>
            <a:endParaRPr lang="en-US" sz="3600" b="1" dirty="0">
              <a:solidFill>
                <a:srgbClr val="FF0000"/>
              </a:solidFill>
            </a:endParaRPr>
          </a:p>
        </p:txBody>
      </p:sp>
      <p:cxnSp>
        <p:nvCxnSpPr>
          <p:cNvPr id="9" name="Straight Arrow Connector 8"/>
          <p:cNvCxnSpPr/>
          <p:nvPr/>
        </p:nvCxnSpPr>
        <p:spPr>
          <a:xfrm flipH="1">
            <a:off x="1219200" y="3070086"/>
            <a:ext cx="762000" cy="1501913"/>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613634" y="3821042"/>
            <a:ext cx="930166" cy="82715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63917" y="1747842"/>
            <a:ext cx="4114800" cy="707886"/>
          </a:xfrm>
          <a:prstGeom prst="rect">
            <a:avLst/>
          </a:prstGeom>
          <a:noFill/>
          <a:effectLst>
            <a:glow rad="228600">
              <a:srgbClr val="1E1EF6"/>
            </a:glow>
          </a:effectLst>
        </p:spPr>
        <p:txBody>
          <a:bodyPr wrap="square" rtlCol="0">
            <a:spAutoFit/>
          </a:bodyPr>
          <a:lstStyle/>
          <a:p>
            <a:r>
              <a:rPr lang="en-US" sz="4000" b="1" dirty="0" smtClean="0">
                <a:solidFill>
                  <a:srgbClr val="FF0000"/>
                </a:solidFill>
              </a:rPr>
              <a:t>Mississippi River</a:t>
            </a:r>
            <a:endParaRPr lang="en-US" sz="4000" b="1" dirty="0">
              <a:solidFill>
                <a:srgbClr val="FF0000"/>
              </a:solidFill>
            </a:endParaRPr>
          </a:p>
        </p:txBody>
      </p:sp>
      <p:cxnSp>
        <p:nvCxnSpPr>
          <p:cNvPr id="12" name="Straight Arrow Connector 11"/>
          <p:cNvCxnSpPr/>
          <p:nvPr/>
        </p:nvCxnSpPr>
        <p:spPr>
          <a:xfrm>
            <a:off x="4724400" y="2362200"/>
            <a:ext cx="0" cy="25908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5800" y="1676400"/>
            <a:ext cx="6934200" cy="1981200"/>
          </a:xfrm>
          <a:prstGeom prst="rect">
            <a:avLst/>
          </a:prstGeom>
          <a:noFill/>
        </p:spPr>
        <p:txBody>
          <a:bodyPr wrap="none" lIns="91440" tIns="45720" rIns="91440" bIns="45720">
            <a:prstTxWarp prst="textFadeRight">
              <a:avLst>
                <a:gd name="adj" fmla="val 19012"/>
              </a:avLst>
            </a:prstTxWarp>
            <a:spAutoFit/>
            <a:scene3d>
              <a:camera prst="perspectiveContrastingRightFacing"/>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Mississippi River</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718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3000" fill="hold"/>
                                        <p:tgtEl>
                                          <p:spTgt spid="2050"/>
                                        </p:tgtEl>
                                        <p:attrNameLst>
                                          <p:attrName>ppt_w</p:attrName>
                                        </p:attrNameLst>
                                      </p:cBhvr>
                                      <p:tavLst>
                                        <p:tav tm="0">
                                          <p:val>
                                            <p:fltVal val="0"/>
                                          </p:val>
                                        </p:tav>
                                        <p:tav tm="100000">
                                          <p:val>
                                            <p:strVal val="#ppt_w"/>
                                          </p:val>
                                        </p:tav>
                                      </p:tavLst>
                                    </p:anim>
                                    <p:anim calcmode="lin" valueType="num">
                                      <p:cBhvr>
                                        <p:cTn id="13" dur="3000" fill="hold"/>
                                        <p:tgtEl>
                                          <p:spTgt spid="2050"/>
                                        </p:tgtEl>
                                        <p:attrNameLst>
                                          <p:attrName>ppt_h</p:attrName>
                                        </p:attrNameLst>
                                      </p:cBhvr>
                                      <p:tavLst>
                                        <p:tav tm="0">
                                          <p:val>
                                            <p:fltVal val="0"/>
                                          </p:val>
                                        </p:tav>
                                        <p:tav tm="100000">
                                          <p:val>
                                            <p:strVal val="#ppt_h"/>
                                          </p:val>
                                        </p:tav>
                                      </p:tavLst>
                                    </p:anim>
                                    <p:animEffect transition="in" filter="fade">
                                      <p:cBhvr>
                                        <p:cTn id="14" dur="3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3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p:stCondLst>
                                    <p:cond delay="0"/>
                                  </p:stCondLst>
                                  <p:childTnLst>
                                    <p:animEffect transition="out" filter="randombar(horizontal)">
                                      <p:cBhvr>
                                        <p:cTn id="23" dur="3000"/>
                                        <p:tgtEl>
                                          <p:spTgt spid="13"/>
                                        </p:tgtEl>
                                      </p:cBhvr>
                                    </p:animEffect>
                                    <p:set>
                                      <p:cBhvr>
                                        <p:cTn id="24" dur="1" fill="hold">
                                          <p:stCondLst>
                                            <p:cond delay="29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anim calcmode="lin" valueType="num">
                                      <p:cBhvr>
                                        <p:cTn id="30" dur="2000" fill="hold"/>
                                        <p:tgtEl>
                                          <p:spTgt spid="4"/>
                                        </p:tgtEl>
                                        <p:attrNameLst>
                                          <p:attrName>ppt_w</p:attrName>
                                        </p:attrNameLst>
                                      </p:cBhvr>
                                      <p:tavLst>
                                        <p:tav tm="0" fmla="#ppt_w*sin(2.5*pi*$)">
                                          <p:val>
                                            <p:fltVal val="0"/>
                                          </p:val>
                                        </p:tav>
                                        <p:tav tm="100000">
                                          <p:val>
                                            <p:fltVal val="1"/>
                                          </p:val>
                                        </p:tav>
                                      </p:tavLst>
                                    </p:anim>
                                    <p:anim calcmode="lin" valueType="num">
                                      <p:cBhvr>
                                        <p:cTn id="3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3000" fill="hold"/>
                                        <p:tgtEl>
                                          <p:spTgt spid="9"/>
                                        </p:tgtEl>
                                        <p:attrNameLst>
                                          <p:attrName>ppt_w</p:attrName>
                                        </p:attrNameLst>
                                      </p:cBhvr>
                                      <p:tavLst>
                                        <p:tav tm="0">
                                          <p:val>
                                            <p:fltVal val="0"/>
                                          </p:val>
                                        </p:tav>
                                        <p:tav tm="100000">
                                          <p:val>
                                            <p:strVal val="#ppt_w"/>
                                          </p:val>
                                        </p:tav>
                                      </p:tavLst>
                                    </p:anim>
                                    <p:anim calcmode="lin" valueType="num">
                                      <p:cBhvr>
                                        <p:cTn id="37" dur="3000" fill="hold"/>
                                        <p:tgtEl>
                                          <p:spTgt spid="9"/>
                                        </p:tgtEl>
                                        <p:attrNameLst>
                                          <p:attrName>ppt_h</p:attrName>
                                        </p:attrNameLst>
                                      </p:cBhvr>
                                      <p:tavLst>
                                        <p:tav tm="0">
                                          <p:val>
                                            <p:fltVal val="0"/>
                                          </p:val>
                                        </p:tav>
                                        <p:tav tm="100000">
                                          <p:val>
                                            <p:strVal val="#ppt_h"/>
                                          </p:val>
                                        </p:tav>
                                      </p:tavLst>
                                    </p:anim>
                                    <p:anim calcmode="lin" valueType="num">
                                      <p:cBhvr>
                                        <p:cTn id="38" dur="3000" fill="hold"/>
                                        <p:tgtEl>
                                          <p:spTgt spid="9"/>
                                        </p:tgtEl>
                                        <p:attrNameLst>
                                          <p:attrName>style.rotation</p:attrName>
                                        </p:attrNameLst>
                                      </p:cBhvr>
                                      <p:tavLst>
                                        <p:tav tm="0">
                                          <p:val>
                                            <p:fltVal val="90"/>
                                          </p:val>
                                        </p:tav>
                                        <p:tav tm="100000">
                                          <p:val>
                                            <p:fltVal val="0"/>
                                          </p:val>
                                        </p:tav>
                                      </p:tavLst>
                                    </p:anim>
                                    <p:animEffect transition="in" filter="fade">
                                      <p:cBhvr>
                                        <p:cTn id="39" dur="3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000"/>
                                        <p:tgtEl>
                                          <p:spTgt spid="10"/>
                                        </p:tgtEl>
                                      </p:cBhvr>
                                    </p:animEffect>
                                    <p:anim calcmode="lin" valueType="num">
                                      <p:cBhvr>
                                        <p:cTn id="45" dur="2000" fill="hold"/>
                                        <p:tgtEl>
                                          <p:spTgt spid="10"/>
                                        </p:tgtEl>
                                        <p:attrNameLst>
                                          <p:attrName>ppt_w</p:attrName>
                                        </p:attrNameLst>
                                      </p:cBhvr>
                                      <p:tavLst>
                                        <p:tav tm="0" fmla="#ppt_w*sin(2.5*pi*$)">
                                          <p:val>
                                            <p:fltVal val="0"/>
                                          </p:val>
                                        </p:tav>
                                        <p:tav tm="100000">
                                          <p:val>
                                            <p:fltVal val="1"/>
                                          </p:val>
                                        </p:tav>
                                      </p:tavLst>
                                    </p:anim>
                                    <p:anim calcmode="lin" valueType="num">
                                      <p:cBhvr>
                                        <p:cTn id="4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3000" fill="hold"/>
                                        <p:tgtEl>
                                          <p:spTgt spid="14"/>
                                        </p:tgtEl>
                                        <p:attrNameLst>
                                          <p:attrName>ppt_w</p:attrName>
                                        </p:attrNameLst>
                                      </p:cBhvr>
                                      <p:tavLst>
                                        <p:tav tm="0">
                                          <p:val>
                                            <p:fltVal val="0"/>
                                          </p:val>
                                        </p:tav>
                                        <p:tav tm="100000">
                                          <p:val>
                                            <p:strVal val="#ppt_w"/>
                                          </p:val>
                                        </p:tav>
                                      </p:tavLst>
                                    </p:anim>
                                    <p:anim calcmode="lin" valueType="num">
                                      <p:cBhvr>
                                        <p:cTn id="52" dur="3000" fill="hold"/>
                                        <p:tgtEl>
                                          <p:spTgt spid="14"/>
                                        </p:tgtEl>
                                        <p:attrNameLst>
                                          <p:attrName>ppt_h</p:attrName>
                                        </p:attrNameLst>
                                      </p:cBhvr>
                                      <p:tavLst>
                                        <p:tav tm="0">
                                          <p:val>
                                            <p:fltVal val="0"/>
                                          </p:val>
                                        </p:tav>
                                        <p:tav tm="100000">
                                          <p:val>
                                            <p:strVal val="#ppt_h"/>
                                          </p:val>
                                        </p:tav>
                                      </p:tavLst>
                                    </p:anim>
                                    <p:anim calcmode="lin" valueType="num">
                                      <p:cBhvr>
                                        <p:cTn id="53" dur="3000" fill="hold"/>
                                        <p:tgtEl>
                                          <p:spTgt spid="14"/>
                                        </p:tgtEl>
                                        <p:attrNameLst>
                                          <p:attrName>style.rotation</p:attrName>
                                        </p:attrNameLst>
                                      </p:cBhvr>
                                      <p:tavLst>
                                        <p:tav tm="0">
                                          <p:val>
                                            <p:fltVal val="90"/>
                                          </p:val>
                                        </p:tav>
                                        <p:tav tm="100000">
                                          <p:val>
                                            <p:fltVal val="0"/>
                                          </p:val>
                                        </p:tav>
                                      </p:tavLst>
                                    </p:anim>
                                    <p:animEffect transition="in" filter="fade">
                                      <p:cBhvr>
                                        <p:cTn id="54" dur="3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000"/>
                                        <p:tgtEl>
                                          <p:spTgt spid="11"/>
                                        </p:tgtEl>
                                      </p:cBhvr>
                                    </p:animEffect>
                                    <p:anim calcmode="lin" valueType="num">
                                      <p:cBhvr>
                                        <p:cTn id="60" dur="2000" fill="hold"/>
                                        <p:tgtEl>
                                          <p:spTgt spid="11"/>
                                        </p:tgtEl>
                                        <p:attrNameLst>
                                          <p:attrName>ppt_w</p:attrName>
                                        </p:attrNameLst>
                                      </p:cBhvr>
                                      <p:tavLst>
                                        <p:tav tm="0" fmla="#ppt_w*sin(2.5*pi*$)">
                                          <p:val>
                                            <p:fltVal val="0"/>
                                          </p:val>
                                        </p:tav>
                                        <p:tav tm="100000">
                                          <p:val>
                                            <p:fltVal val="1"/>
                                          </p:val>
                                        </p:tav>
                                      </p:tavLst>
                                    </p:anim>
                                    <p:anim calcmode="lin" valueType="num">
                                      <p:cBhvr>
                                        <p:cTn id="61"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45" presetClass="entr" presetSubtype="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2000"/>
                                        <p:tgtEl>
                                          <p:spTgt spid="12"/>
                                        </p:tgtEl>
                                      </p:cBhvr>
                                    </p:animEffect>
                                    <p:anim calcmode="lin" valueType="num">
                                      <p:cBhvr>
                                        <p:cTn id="67" dur="2000" fill="hold"/>
                                        <p:tgtEl>
                                          <p:spTgt spid="12"/>
                                        </p:tgtEl>
                                        <p:attrNameLst>
                                          <p:attrName>ppt_w</p:attrName>
                                        </p:attrNameLst>
                                      </p:cBhvr>
                                      <p:tavLst>
                                        <p:tav tm="0" fmla="#ppt_w*sin(2.5*pi*$)">
                                          <p:val>
                                            <p:fltVal val="0"/>
                                          </p:val>
                                        </p:tav>
                                        <p:tav tm="100000">
                                          <p:val>
                                            <p:fltVal val="1"/>
                                          </p:val>
                                        </p:tav>
                                      </p:tavLst>
                                    </p:anim>
                                    <p:anim calcmode="lin" valueType="num">
                                      <p:cBhvr>
                                        <p:cTn id="6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3000" fill="hold"/>
                                        <p:tgtEl>
                                          <p:spTgt spid="6"/>
                                        </p:tgtEl>
                                        <p:attrNameLst>
                                          <p:attrName>ppt_w</p:attrName>
                                        </p:attrNameLst>
                                      </p:cBhvr>
                                      <p:tavLst>
                                        <p:tav tm="0">
                                          <p:val>
                                            <p:fltVal val="0"/>
                                          </p:val>
                                        </p:tav>
                                        <p:tav tm="100000">
                                          <p:val>
                                            <p:strVal val="#ppt_w"/>
                                          </p:val>
                                        </p:tav>
                                      </p:tavLst>
                                    </p:anim>
                                    <p:anim calcmode="lin" valueType="num">
                                      <p:cBhvr>
                                        <p:cTn id="74" dur="3000" fill="hold"/>
                                        <p:tgtEl>
                                          <p:spTgt spid="6"/>
                                        </p:tgtEl>
                                        <p:attrNameLst>
                                          <p:attrName>ppt_h</p:attrName>
                                        </p:attrNameLst>
                                      </p:cBhvr>
                                      <p:tavLst>
                                        <p:tav tm="0">
                                          <p:val>
                                            <p:fltVal val="0"/>
                                          </p:val>
                                        </p:tav>
                                        <p:tav tm="100000">
                                          <p:val>
                                            <p:strVal val="#ppt_h"/>
                                          </p:val>
                                        </p:tav>
                                      </p:tavLst>
                                    </p:anim>
                                    <p:anim calcmode="lin" valueType="num">
                                      <p:cBhvr>
                                        <p:cTn id="75" dur="3000" fill="hold"/>
                                        <p:tgtEl>
                                          <p:spTgt spid="6"/>
                                        </p:tgtEl>
                                        <p:attrNameLst>
                                          <p:attrName>style.rotation</p:attrName>
                                        </p:attrNameLst>
                                      </p:cBhvr>
                                      <p:tavLst>
                                        <p:tav tm="0">
                                          <p:val>
                                            <p:fltVal val="90"/>
                                          </p:val>
                                        </p:tav>
                                        <p:tav tm="100000">
                                          <p:val>
                                            <p:fltVal val="0"/>
                                          </p:val>
                                        </p:tav>
                                      </p:tavLst>
                                    </p:anim>
                                    <p:animEffect transition="in" filter="fade">
                                      <p:cBhvr>
                                        <p:cTn id="76" dur="30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xit" presetSubtype="32" fill="hold" nodeType="clickEffect">
                                  <p:stCondLst>
                                    <p:cond delay="0"/>
                                  </p:stCondLst>
                                  <p:childTnLst>
                                    <p:animEffect transition="out" filter="circle(out)">
                                      <p:cBhvr>
                                        <p:cTn id="80" dur="2000"/>
                                        <p:tgtEl>
                                          <p:spTgt spid="2050"/>
                                        </p:tgtEl>
                                      </p:cBhvr>
                                    </p:animEffect>
                                    <p:set>
                                      <p:cBhvr>
                                        <p:cTn id="81" dur="1" fill="hold">
                                          <p:stCondLst>
                                            <p:cond delay="1999"/>
                                          </p:stCondLst>
                                        </p:cTn>
                                        <p:tgtEl>
                                          <p:spTgt spid="205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4"/>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1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1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grpId="1" nodeType="clickEffect">
                                  <p:stCondLst>
                                    <p:cond delay="0"/>
                                  </p:stCondLst>
                                  <p:childTnLst>
                                    <p:set>
                                      <p:cBhvr>
                                        <p:cTn id="105"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1"/>
      <p:bldP spid="4" grpId="0"/>
      <p:bldP spid="4" grpId="1"/>
      <p:bldP spid="10" grpId="0"/>
      <p:bldP spid="10" grpId="1"/>
      <p:bldP spid="11" grpId="0"/>
      <p:bldP spid="11" grpId="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p of mississippi 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66" y="813318"/>
            <a:ext cx="7756634" cy="53897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6203020"/>
            <a:ext cx="8229600" cy="646331"/>
          </a:xfrm>
          <a:prstGeom prst="rect">
            <a:avLst/>
          </a:prstGeom>
          <a:noFill/>
        </p:spPr>
        <p:txBody>
          <a:bodyPr wrap="square" rtlCol="0">
            <a:spAutoFit/>
          </a:bodyPr>
          <a:lstStyle/>
          <a:p>
            <a:r>
              <a:rPr lang="en-US" dirty="0" smtClean="0"/>
              <a:t>Most rivers WEST of the APPALACHIAN  mountains and EAST of the ROCKY mountains flow in to the MISSISSIPPI river.</a:t>
            </a:r>
            <a:endParaRPr lang="en-US" dirty="0"/>
          </a:p>
        </p:txBody>
      </p:sp>
      <p:sp>
        <p:nvSpPr>
          <p:cNvPr id="2" name="Title 1"/>
          <p:cNvSpPr>
            <a:spLocks noGrp="1"/>
          </p:cNvSpPr>
          <p:nvPr>
            <p:ph type="title"/>
          </p:nvPr>
        </p:nvSpPr>
        <p:spPr>
          <a:xfrm>
            <a:off x="457200" y="0"/>
            <a:ext cx="8229600" cy="1143000"/>
          </a:xfrm>
        </p:spPr>
        <p:txBody>
          <a:bodyPr/>
          <a:lstStyle/>
          <a:p>
            <a:r>
              <a:rPr lang="en-US" dirty="0" smtClean="0">
                <a:latin typeface="Berlin Sans FB Demi" panose="020E0802020502020306" pitchFamily="34" charset="0"/>
              </a:rPr>
              <a:t>Geography </a:t>
            </a:r>
            <a:r>
              <a:rPr lang="en-US" dirty="0">
                <a:latin typeface="Berlin Sans FB Demi" panose="020E0802020502020306" pitchFamily="34" charset="0"/>
              </a:rPr>
              <a:t>of The </a:t>
            </a:r>
            <a:r>
              <a:rPr lang="en-US" dirty="0" smtClean="0">
                <a:latin typeface="Berlin Sans FB Demi" panose="020E0802020502020306" pitchFamily="34" charset="0"/>
              </a:rPr>
              <a:t>Midwest</a:t>
            </a:r>
            <a:endParaRPr lang="en-US" dirty="0"/>
          </a:p>
        </p:txBody>
      </p:sp>
      <p:pic>
        <p:nvPicPr>
          <p:cNvPr id="1028" name="Picture 4" descr="Image result for barges on the mississip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16" y="813317"/>
            <a:ext cx="8759383" cy="57128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2172" y="866424"/>
            <a:ext cx="8229600" cy="830997"/>
          </a:xfrm>
          <a:prstGeom prst="rect">
            <a:avLst/>
          </a:prstGeom>
          <a:noFill/>
        </p:spPr>
        <p:txBody>
          <a:bodyPr wrap="square" rtlCol="0">
            <a:spAutoFit/>
          </a:bodyPr>
          <a:lstStyle/>
          <a:p>
            <a:r>
              <a:rPr lang="en-US" sz="2400" b="1" dirty="0" smtClean="0">
                <a:solidFill>
                  <a:srgbClr val="E349B0"/>
                </a:solidFill>
              </a:rPr>
              <a:t>Barges move cargo, often grains from farms up and down the Mississippi  River.</a:t>
            </a:r>
            <a:endParaRPr lang="en-US" sz="2400" b="1" dirty="0">
              <a:solidFill>
                <a:srgbClr val="E349B0"/>
              </a:solidFill>
            </a:endParaRPr>
          </a:p>
        </p:txBody>
      </p:sp>
      <p:sp>
        <p:nvSpPr>
          <p:cNvPr id="13" name="Rectangle 12"/>
          <p:cNvSpPr/>
          <p:nvPr/>
        </p:nvSpPr>
        <p:spPr>
          <a:xfrm>
            <a:off x="302172" y="2100346"/>
            <a:ext cx="5457497" cy="1569404"/>
          </a:xfrm>
          <a:prstGeom prst="rect">
            <a:avLst/>
          </a:prstGeom>
          <a:noFill/>
        </p:spPr>
        <p:txBody>
          <a:bodyPr wrap="none" lIns="91440" tIns="45720" rIns="91440" bIns="45720">
            <a:prstTxWarp prst="textFadeRight">
              <a:avLst>
                <a:gd name="adj" fmla="val 19012"/>
              </a:avLst>
            </a:prstTxWarp>
            <a:spAutoFit/>
            <a:scene3d>
              <a:camera prst="perspectiveContrastingRightFacing"/>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Mississippi River</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2596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3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3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nodeType="clickEffect">
                                  <p:stCondLst>
                                    <p:cond delay="0"/>
                                  </p:stCondLst>
                                  <p:childTnLst>
                                    <p:animEffect transition="out" filter="circle(out)">
                                      <p:cBhvr>
                                        <p:cTn id="28" dur="2000"/>
                                        <p:tgtEl>
                                          <p:spTgt spid="1026"/>
                                        </p:tgtEl>
                                      </p:cBhvr>
                                    </p:animEffect>
                                    <p:set>
                                      <p:cBhvr>
                                        <p:cTn id="29" dur="1" fill="hold">
                                          <p:stCondLst>
                                            <p:cond delay="1999"/>
                                          </p:stCondLst>
                                        </p:cTn>
                                        <p:tgtEl>
                                          <p:spTgt spid="102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grpId="1" nodeType="clickEffect">
                                  <p:stCondLst>
                                    <p:cond delay="0"/>
                                  </p:stCondLst>
                                  <p:childTnLst>
                                    <p:animEffect transition="out" filter="circle(out)">
                                      <p:cBhvr>
                                        <p:cTn id="33" dur="2000"/>
                                        <p:tgtEl>
                                          <p:spTgt spid="6"/>
                                        </p:tgtEl>
                                      </p:cBhvr>
                                    </p:animEffect>
                                    <p:set>
                                      <p:cBhvr>
                                        <p:cTn id="34" dur="1" fill="hold">
                                          <p:stCondLst>
                                            <p:cond delay="19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1" nodeType="clickEffect">
                                  <p:stCondLst>
                                    <p:cond delay="0"/>
                                  </p:stCondLst>
                                  <p:childTnLst>
                                    <p:anim calcmode="lin" valueType="num">
                                      <p:cBhvr>
                                        <p:cTn id="38" dur="1000"/>
                                        <p:tgtEl>
                                          <p:spTgt spid="13"/>
                                        </p:tgtEl>
                                        <p:attrNameLst>
                                          <p:attrName>ppt_w</p:attrName>
                                        </p:attrNameLst>
                                      </p:cBhvr>
                                      <p:tavLst>
                                        <p:tav tm="0">
                                          <p:val>
                                            <p:strVal val="ppt_w"/>
                                          </p:val>
                                        </p:tav>
                                        <p:tav tm="100000">
                                          <p:val>
                                            <p:fltVal val="0"/>
                                          </p:val>
                                        </p:tav>
                                      </p:tavLst>
                                    </p:anim>
                                    <p:anim calcmode="lin" valueType="num">
                                      <p:cBhvr>
                                        <p:cTn id="39" dur="1000"/>
                                        <p:tgtEl>
                                          <p:spTgt spid="13"/>
                                        </p:tgtEl>
                                        <p:attrNameLst>
                                          <p:attrName>ppt_h</p:attrName>
                                        </p:attrNameLst>
                                      </p:cBhvr>
                                      <p:tavLst>
                                        <p:tav tm="0">
                                          <p:val>
                                            <p:strVal val="ppt_h"/>
                                          </p:val>
                                        </p:tav>
                                        <p:tav tm="100000">
                                          <p:val>
                                            <p:fltVal val="0"/>
                                          </p:val>
                                        </p:tav>
                                      </p:tavLst>
                                    </p:anim>
                                    <p:anim calcmode="lin" valueType="num">
                                      <p:cBhvr>
                                        <p:cTn id="40" dur="1000"/>
                                        <p:tgtEl>
                                          <p:spTgt spid="13"/>
                                        </p:tgtEl>
                                        <p:attrNameLst>
                                          <p:attrName>style.rotation</p:attrName>
                                        </p:attrNameLst>
                                      </p:cBhvr>
                                      <p:tavLst>
                                        <p:tav tm="0">
                                          <p:val>
                                            <p:fltVal val="0"/>
                                          </p:val>
                                        </p:tav>
                                        <p:tav tm="100000">
                                          <p:val>
                                            <p:fltVal val="90"/>
                                          </p:val>
                                        </p:tav>
                                      </p:tavLst>
                                    </p:anim>
                                    <p:animEffect transition="out" filter="fade">
                                      <p:cBhvr>
                                        <p:cTn id="41" dur="1000"/>
                                        <p:tgtEl>
                                          <p:spTgt spid="13"/>
                                        </p:tgtEl>
                                      </p:cBhvr>
                                    </p:animEffect>
                                    <p:set>
                                      <p:cBhvr>
                                        <p:cTn id="42" dur="1" fill="hold">
                                          <p:stCondLst>
                                            <p:cond delay="9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checkerboard(across)">
                                      <p:cBhvr>
                                        <p:cTn id="47" dur="30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ppt_w</p:attrName>
                                        </p:attrNameLst>
                                      </p:cBhvr>
                                      <p:tavLst>
                                        <p:tav tm="0" fmla="#ppt_w*sin(2.5*pi*$)">
                                          <p:val>
                                            <p:fltVal val="0"/>
                                          </p:val>
                                        </p:tav>
                                        <p:tav tm="100000">
                                          <p:val>
                                            <p:fltVal val="1"/>
                                          </p:val>
                                        </p:tav>
                                      </p:tavLst>
                                    </p:anim>
                                    <p:anim calcmode="lin" valueType="num">
                                      <p:cBhvr>
                                        <p:cTn id="5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2"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randombar(horizontal)">
                                      <p:cBhvr>
                                        <p:cTn id="59"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1"/>
      <p:bldP spid="16" grpId="0"/>
      <p:bldP spid="13" grpId="0"/>
      <p:bldP spid="13" grpId="1"/>
      <p:bldP spid="1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allblackhills.com/images/content/4012_5911_South_Dakota_Badlands_Geology_m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 y="0"/>
            <a:ext cx="11430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erragalleria.com/images/np-rockies/badl5675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22" y="0"/>
            <a:ext cx="926964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3.amazonaws.com/EarthwatchMedia/GalleryImages/mammoth-graveyard-in-south-dakota-c.-l-agenbroad-h1_10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44" y="2620033"/>
            <a:ext cx="9250544" cy="40438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popularresistance.org/wp-content/gallery/searching-for-occupy/searching-for-occupy-in-the-badlands-oglala-sioux-tri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31" y="319909"/>
            <a:ext cx="8316958" cy="64306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latin typeface="Berlin Sans FB Demi" panose="020E0802020502020306" pitchFamily="34" charset="0"/>
              </a:rPr>
              <a:t>Geography </a:t>
            </a:r>
            <a:r>
              <a:rPr lang="en-US" dirty="0">
                <a:latin typeface="Berlin Sans FB Demi" panose="020E0802020502020306" pitchFamily="34" charset="0"/>
              </a:rPr>
              <a:t>of The </a:t>
            </a:r>
            <a:r>
              <a:rPr lang="en-US" dirty="0" smtClean="0">
                <a:latin typeface="Berlin Sans FB Demi" panose="020E0802020502020306" pitchFamily="34" charset="0"/>
              </a:rPr>
              <a:t>Midwest</a:t>
            </a:r>
            <a:endParaRPr lang="en-US" dirty="0"/>
          </a:p>
        </p:txBody>
      </p:sp>
      <p:sp>
        <p:nvSpPr>
          <p:cNvPr id="6" name="TextBox 5"/>
          <p:cNvSpPr txBox="1"/>
          <p:nvPr/>
        </p:nvSpPr>
        <p:spPr>
          <a:xfrm>
            <a:off x="1204310" y="6201103"/>
            <a:ext cx="6096000" cy="523220"/>
          </a:xfrm>
          <a:prstGeom prst="rect">
            <a:avLst/>
          </a:prstGeom>
          <a:noFill/>
        </p:spPr>
        <p:txBody>
          <a:bodyPr wrap="square" rtlCol="0">
            <a:spAutoFit/>
          </a:bodyPr>
          <a:lstStyle/>
          <a:p>
            <a:r>
              <a:rPr lang="en-US" sz="2800" b="1" dirty="0" smtClean="0">
                <a:solidFill>
                  <a:srgbClr val="FFFF00"/>
                </a:solidFill>
              </a:rPr>
              <a:t>Badlands National Park, South Dakota</a:t>
            </a:r>
            <a:endParaRPr lang="en-US" sz="2800" b="1" dirty="0">
              <a:solidFill>
                <a:srgbClr val="FFFF00"/>
              </a:solidFill>
            </a:endParaRPr>
          </a:p>
        </p:txBody>
      </p:sp>
      <p:sp>
        <p:nvSpPr>
          <p:cNvPr id="8" name="Rectangle 7"/>
          <p:cNvSpPr/>
          <p:nvPr/>
        </p:nvSpPr>
        <p:spPr>
          <a:xfrm>
            <a:off x="685800" y="1676400"/>
            <a:ext cx="6934200" cy="1981200"/>
          </a:xfrm>
          <a:prstGeom prst="rect">
            <a:avLst/>
          </a:prstGeom>
          <a:noFill/>
        </p:spPr>
        <p:txBody>
          <a:bodyPr wrap="none" lIns="91440" tIns="45720" rIns="91440" bIns="45720">
            <a:prstTxWarp prst="textFadeRight">
              <a:avLst>
                <a:gd name="adj" fmla="val 19012"/>
              </a:avLst>
            </a:prstTxWarp>
            <a:spAutoFit/>
            <a:scene3d>
              <a:camera prst="perspectiveContrastingRightFacing"/>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Badlands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0240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heel(1)">
                                      <p:cBhvr>
                                        <p:cTn id="17" dur="20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3000"/>
                                        <p:tgtEl>
                                          <p:spTgt spid="3078"/>
                                        </p:tgtEl>
                                      </p:cBhvr>
                                    </p:animEffect>
                                    <p:set>
                                      <p:cBhvr>
                                        <p:cTn id="22" dur="1" fill="hold">
                                          <p:stCondLst>
                                            <p:cond delay="2999"/>
                                          </p:stCondLst>
                                        </p:cTn>
                                        <p:tgtEl>
                                          <p:spTgt spid="307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wheel(1)">
                                      <p:cBhvr>
                                        <p:cTn id="27" dur="2000"/>
                                        <p:tgtEl>
                                          <p:spTgt spid="30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3000"/>
                                        <p:tgtEl>
                                          <p:spTgt spid="3080"/>
                                        </p:tgtEl>
                                      </p:cBhvr>
                                    </p:animEffect>
                                    <p:set>
                                      <p:cBhvr>
                                        <p:cTn id="32" dur="1" fill="hold">
                                          <p:stCondLst>
                                            <p:cond delay="2999"/>
                                          </p:stCondLst>
                                        </p:cTn>
                                        <p:tgtEl>
                                          <p:spTgt spid="308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wheel(1)">
                                      <p:cBhvr>
                                        <p:cTn id="37" dur="2000"/>
                                        <p:tgtEl>
                                          <p:spTgt spid="307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3000"/>
                                        <p:tgtEl>
                                          <p:spTgt spid="3076"/>
                                        </p:tgtEl>
                                      </p:cBhvr>
                                    </p:animEffect>
                                    <p:set>
                                      <p:cBhvr>
                                        <p:cTn id="42" dur="1" fill="hold">
                                          <p:stCondLst>
                                            <p:cond delay="2999"/>
                                          </p:stCondLst>
                                        </p:cTn>
                                        <p:tgtEl>
                                          <p:spTgt spid="307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wheel(1)">
                                      <p:cBhvr>
                                        <p:cTn id="47" dur="2000"/>
                                        <p:tgtEl>
                                          <p:spTgt spid="3074"/>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0" fill="hold"/>
                                        <p:tgtEl>
                                          <p:spTgt spid="6"/>
                                        </p:tgtEl>
                                        <p:attrNameLst>
                                          <p:attrName>ppt_w</p:attrName>
                                        </p:attrNameLst>
                                      </p:cBhvr>
                                      <p:tavLst>
                                        <p:tav tm="0">
                                          <p:val>
                                            <p:fltVal val="0"/>
                                          </p:val>
                                        </p:tav>
                                        <p:tav tm="100000">
                                          <p:val>
                                            <p:strVal val="#ppt_w"/>
                                          </p:val>
                                        </p:tav>
                                      </p:tavLst>
                                    </p:anim>
                                    <p:anim calcmode="lin" valueType="num">
                                      <p:cBhvr>
                                        <p:cTn id="53" dur="3000" fill="hold"/>
                                        <p:tgtEl>
                                          <p:spTgt spid="6"/>
                                        </p:tgtEl>
                                        <p:attrNameLst>
                                          <p:attrName>ppt_h</p:attrName>
                                        </p:attrNameLst>
                                      </p:cBhvr>
                                      <p:tavLst>
                                        <p:tav tm="0">
                                          <p:val>
                                            <p:fltVal val="0"/>
                                          </p:val>
                                        </p:tav>
                                        <p:tav tm="100000">
                                          <p:val>
                                            <p:strVal val="#ppt_h"/>
                                          </p:val>
                                        </p:tav>
                                      </p:tavLst>
                                    </p:anim>
                                    <p:animEffect transition="in" filter="fade">
                                      <p:cBhvr>
                                        <p:cTn id="54" dur="30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randombar(horizontal)">
                                      <p:cBhvr>
                                        <p:cTn id="59"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z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3" y="1122609"/>
            <a:ext cx="9144000" cy="50857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latin typeface="Berlin Sans FB Demi" panose="020E0802020502020306" pitchFamily="34" charset="0"/>
              </a:rPr>
              <a:t>Geography </a:t>
            </a:r>
            <a:r>
              <a:rPr lang="en-US" dirty="0">
                <a:latin typeface="Berlin Sans FB Demi" panose="020E0802020502020306" pitchFamily="34" charset="0"/>
              </a:rPr>
              <a:t>of The </a:t>
            </a:r>
            <a:r>
              <a:rPr lang="en-US" dirty="0" smtClean="0">
                <a:latin typeface="Berlin Sans FB Demi" panose="020E0802020502020306" pitchFamily="34" charset="0"/>
              </a:rPr>
              <a:t>Midwest</a:t>
            </a:r>
            <a:endParaRPr lang="en-US" dirty="0"/>
          </a:p>
        </p:txBody>
      </p:sp>
      <p:sp>
        <p:nvSpPr>
          <p:cNvPr id="3" name="AutoShape 4" descr="Image result for ozark mountai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ozark mount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6" y="-101272"/>
            <a:ext cx="8763000" cy="60007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orseback riding in the ozar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44" y="-204140"/>
            <a:ext cx="9144000" cy="61036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loating in the ozar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399" y="-351517"/>
            <a:ext cx="8751395" cy="62509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28" y="946807"/>
            <a:ext cx="6934200" cy="1981200"/>
          </a:xfrm>
          <a:prstGeom prst="rect">
            <a:avLst/>
          </a:prstGeom>
          <a:noFill/>
        </p:spPr>
        <p:txBody>
          <a:bodyPr wrap="none" lIns="91440" tIns="45720" rIns="91440" bIns="45720">
            <a:prstTxWarp prst="textFadeRight">
              <a:avLst>
                <a:gd name="adj" fmla="val 19012"/>
              </a:avLst>
            </a:prstTxWarp>
            <a:spAutoFit/>
            <a:scene3d>
              <a:camera prst="perspectiveContrastingRightFacing"/>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Ozarks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2876659" y="3124200"/>
            <a:ext cx="6096000" cy="3539430"/>
          </a:xfrm>
          <a:prstGeom prst="rect">
            <a:avLst/>
          </a:prstGeom>
          <a:solidFill>
            <a:schemeClr val="accent6">
              <a:lumMod val="20000"/>
              <a:lumOff val="80000"/>
              <a:alpha val="86000"/>
            </a:schemeClr>
          </a:solidFill>
          <a:effectLst>
            <a:glow rad="965200">
              <a:schemeClr val="accent6">
                <a:satMod val="175000"/>
                <a:alpha val="40000"/>
              </a:schemeClr>
            </a:glow>
            <a:softEdge rad="127000"/>
          </a:effectLst>
        </p:spPr>
        <p:txBody>
          <a:bodyPr wrap="square" rtlCol="0">
            <a:spAutoFit/>
          </a:bodyPr>
          <a:lstStyle/>
          <a:p>
            <a:r>
              <a:rPr lang="en-US" sz="2800" b="1" dirty="0" smtClean="0">
                <a:solidFill>
                  <a:schemeClr val="tx2">
                    <a:lumMod val="60000"/>
                    <a:lumOff val="40000"/>
                  </a:schemeClr>
                </a:solidFill>
                <a:latin typeface="Candara" panose="020E0502030303020204" pitchFamily="34" charset="0"/>
              </a:rPr>
              <a:t>The  Ozarks are a series of several physical features including:  low mountains, hills, rivers, caves, and lakes.  These are scattered over Oklahoma, Missouri, and Arkansas.  People in these areas enjoy the many outdoor recreational activities available to them.</a:t>
            </a:r>
            <a:endParaRPr lang="en-US" sz="2800" b="1" dirty="0">
              <a:solidFill>
                <a:schemeClr val="tx2">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192478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3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3000"/>
                                        <p:tgtEl>
                                          <p:spTgt spid="1026"/>
                                        </p:tgtEl>
                                        <p:attrNameLst>
                                          <p:attrName>ppt_w</p:attrName>
                                        </p:attrNameLst>
                                      </p:cBhvr>
                                      <p:tavLst>
                                        <p:tav tm="0">
                                          <p:val>
                                            <p:strVal val="ppt_w"/>
                                          </p:val>
                                        </p:tav>
                                        <p:tav tm="100000">
                                          <p:val>
                                            <p:fltVal val="0"/>
                                          </p:val>
                                        </p:tav>
                                      </p:tavLst>
                                    </p:anim>
                                    <p:anim calcmode="lin" valueType="num">
                                      <p:cBhvr>
                                        <p:cTn id="22" dur="3000"/>
                                        <p:tgtEl>
                                          <p:spTgt spid="1026"/>
                                        </p:tgtEl>
                                        <p:attrNameLst>
                                          <p:attrName>ppt_h</p:attrName>
                                        </p:attrNameLst>
                                      </p:cBhvr>
                                      <p:tavLst>
                                        <p:tav tm="0">
                                          <p:val>
                                            <p:strVal val="ppt_h"/>
                                          </p:val>
                                        </p:tav>
                                        <p:tav tm="100000">
                                          <p:val>
                                            <p:fltVal val="0"/>
                                          </p:val>
                                        </p:tav>
                                      </p:tavLst>
                                    </p:anim>
                                    <p:anim calcmode="lin" valueType="num">
                                      <p:cBhvr>
                                        <p:cTn id="23" dur="3000"/>
                                        <p:tgtEl>
                                          <p:spTgt spid="1026"/>
                                        </p:tgtEl>
                                        <p:attrNameLst>
                                          <p:attrName>style.rotation</p:attrName>
                                        </p:attrNameLst>
                                      </p:cBhvr>
                                      <p:tavLst>
                                        <p:tav tm="0">
                                          <p:val>
                                            <p:fltVal val="0"/>
                                          </p:val>
                                        </p:tav>
                                        <p:tav tm="100000">
                                          <p:val>
                                            <p:fltVal val="90"/>
                                          </p:val>
                                        </p:tav>
                                      </p:tavLst>
                                    </p:anim>
                                    <p:animEffect transition="out" filter="fade">
                                      <p:cBhvr>
                                        <p:cTn id="24" dur="3000"/>
                                        <p:tgtEl>
                                          <p:spTgt spid="1026"/>
                                        </p:tgtEl>
                                      </p:cBhvr>
                                    </p:animEffect>
                                    <p:set>
                                      <p:cBhvr>
                                        <p:cTn id="25" dur="1" fill="hold">
                                          <p:stCondLst>
                                            <p:cond delay="2999"/>
                                          </p:stCondLst>
                                        </p:cTn>
                                        <p:tgtEl>
                                          <p:spTgt spid="102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barn(inVertical)">
                                      <p:cBhvr>
                                        <p:cTn id="30" dur="30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xit" presetSubtype="0" fill="hold" nodeType="clickEffect">
                                  <p:stCondLst>
                                    <p:cond delay="0"/>
                                  </p:stCondLst>
                                  <p:childTnLst>
                                    <p:anim calcmode="lin" valueType="num">
                                      <p:cBhvr>
                                        <p:cTn id="34" dur="3000"/>
                                        <p:tgtEl>
                                          <p:spTgt spid="1030"/>
                                        </p:tgtEl>
                                        <p:attrNameLst>
                                          <p:attrName>ppt_w</p:attrName>
                                        </p:attrNameLst>
                                      </p:cBhvr>
                                      <p:tavLst>
                                        <p:tav tm="0">
                                          <p:val>
                                            <p:strVal val="ppt_w"/>
                                          </p:val>
                                        </p:tav>
                                        <p:tav tm="100000">
                                          <p:val>
                                            <p:fltVal val="0"/>
                                          </p:val>
                                        </p:tav>
                                      </p:tavLst>
                                    </p:anim>
                                    <p:anim calcmode="lin" valueType="num">
                                      <p:cBhvr>
                                        <p:cTn id="35" dur="3000"/>
                                        <p:tgtEl>
                                          <p:spTgt spid="1030"/>
                                        </p:tgtEl>
                                        <p:attrNameLst>
                                          <p:attrName>ppt_h</p:attrName>
                                        </p:attrNameLst>
                                      </p:cBhvr>
                                      <p:tavLst>
                                        <p:tav tm="0">
                                          <p:val>
                                            <p:strVal val="ppt_h"/>
                                          </p:val>
                                        </p:tav>
                                        <p:tav tm="100000">
                                          <p:val>
                                            <p:fltVal val="0"/>
                                          </p:val>
                                        </p:tav>
                                      </p:tavLst>
                                    </p:anim>
                                    <p:anim calcmode="lin" valueType="num">
                                      <p:cBhvr>
                                        <p:cTn id="36" dur="3000"/>
                                        <p:tgtEl>
                                          <p:spTgt spid="1030"/>
                                        </p:tgtEl>
                                        <p:attrNameLst>
                                          <p:attrName>style.rotation</p:attrName>
                                        </p:attrNameLst>
                                      </p:cBhvr>
                                      <p:tavLst>
                                        <p:tav tm="0">
                                          <p:val>
                                            <p:fltVal val="0"/>
                                          </p:val>
                                        </p:tav>
                                        <p:tav tm="100000">
                                          <p:val>
                                            <p:fltVal val="90"/>
                                          </p:val>
                                        </p:tav>
                                      </p:tavLst>
                                    </p:anim>
                                    <p:animEffect transition="out" filter="fade">
                                      <p:cBhvr>
                                        <p:cTn id="37" dur="3000"/>
                                        <p:tgtEl>
                                          <p:spTgt spid="1030"/>
                                        </p:tgtEl>
                                      </p:cBhvr>
                                    </p:animEffect>
                                    <p:set>
                                      <p:cBhvr>
                                        <p:cTn id="38" dur="1" fill="hold">
                                          <p:stCondLst>
                                            <p:cond delay="2999"/>
                                          </p:stCondLst>
                                        </p:cTn>
                                        <p:tgtEl>
                                          <p:spTgt spid="10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Effect transition="in" filter="barn(inVertical)">
                                      <p:cBhvr>
                                        <p:cTn id="43" dur="3000"/>
                                        <p:tgtEl>
                                          <p:spTgt spid="1032"/>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xit" presetSubtype="0" fill="hold" nodeType="clickEffect">
                                  <p:stCondLst>
                                    <p:cond delay="0"/>
                                  </p:stCondLst>
                                  <p:childTnLst>
                                    <p:anim calcmode="lin" valueType="num">
                                      <p:cBhvr>
                                        <p:cTn id="47" dur="3000"/>
                                        <p:tgtEl>
                                          <p:spTgt spid="1032"/>
                                        </p:tgtEl>
                                        <p:attrNameLst>
                                          <p:attrName>ppt_w</p:attrName>
                                        </p:attrNameLst>
                                      </p:cBhvr>
                                      <p:tavLst>
                                        <p:tav tm="0">
                                          <p:val>
                                            <p:strVal val="ppt_w"/>
                                          </p:val>
                                        </p:tav>
                                        <p:tav tm="100000">
                                          <p:val>
                                            <p:fltVal val="0"/>
                                          </p:val>
                                        </p:tav>
                                      </p:tavLst>
                                    </p:anim>
                                    <p:anim calcmode="lin" valueType="num">
                                      <p:cBhvr>
                                        <p:cTn id="48" dur="3000"/>
                                        <p:tgtEl>
                                          <p:spTgt spid="1032"/>
                                        </p:tgtEl>
                                        <p:attrNameLst>
                                          <p:attrName>ppt_h</p:attrName>
                                        </p:attrNameLst>
                                      </p:cBhvr>
                                      <p:tavLst>
                                        <p:tav tm="0">
                                          <p:val>
                                            <p:strVal val="ppt_h"/>
                                          </p:val>
                                        </p:tav>
                                        <p:tav tm="100000">
                                          <p:val>
                                            <p:fltVal val="0"/>
                                          </p:val>
                                        </p:tav>
                                      </p:tavLst>
                                    </p:anim>
                                    <p:anim calcmode="lin" valueType="num">
                                      <p:cBhvr>
                                        <p:cTn id="49" dur="3000"/>
                                        <p:tgtEl>
                                          <p:spTgt spid="1032"/>
                                        </p:tgtEl>
                                        <p:attrNameLst>
                                          <p:attrName>style.rotation</p:attrName>
                                        </p:attrNameLst>
                                      </p:cBhvr>
                                      <p:tavLst>
                                        <p:tav tm="0">
                                          <p:val>
                                            <p:fltVal val="0"/>
                                          </p:val>
                                        </p:tav>
                                        <p:tav tm="100000">
                                          <p:val>
                                            <p:fltVal val="90"/>
                                          </p:val>
                                        </p:tav>
                                      </p:tavLst>
                                    </p:anim>
                                    <p:animEffect transition="out" filter="fade">
                                      <p:cBhvr>
                                        <p:cTn id="50" dur="3000"/>
                                        <p:tgtEl>
                                          <p:spTgt spid="1032"/>
                                        </p:tgtEl>
                                      </p:cBhvr>
                                    </p:animEffect>
                                    <p:set>
                                      <p:cBhvr>
                                        <p:cTn id="51" dur="1" fill="hold">
                                          <p:stCondLst>
                                            <p:cond delay="2999"/>
                                          </p:stCondLst>
                                        </p:cTn>
                                        <p:tgtEl>
                                          <p:spTgt spid="10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034"/>
                                        </p:tgtEl>
                                        <p:attrNameLst>
                                          <p:attrName>style.visibility</p:attrName>
                                        </p:attrNameLst>
                                      </p:cBhvr>
                                      <p:to>
                                        <p:strVal val="visible"/>
                                      </p:to>
                                    </p:set>
                                    <p:animEffect transition="in" filter="barn(inVertical)">
                                      <p:cBhvr>
                                        <p:cTn id="56" dur="3000"/>
                                        <p:tgtEl>
                                          <p:spTgt spid="1034"/>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xit" presetSubtype="0" fill="hold" nodeType="clickEffect">
                                  <p:stCondLst>
                                    <p:cond delay="0"/>
                                  </p:stCondLst>
                                  <p:childTnLst>
                                    <p:anim calcmode="lin" valueType="num">
                                      <p:cBhvr>
                                        <p:cTn id="60" dur="3000"/>
                                        <p:tgtEl>
                                          <p:spTgt spid="1034"/>
                                        </p:tgtEl>
                                        <p:attrNameLst>
                                          <p:attrName>ppt_w</p:attrName>
                                        </p:attrNameLst>
                                      </p:cBhvr>
                                      <p:tavLst>
                                        <p:tav tm="0">
                                          <p:val>
                                            <p:strVal val="ppt_w"/>
                                          </p:val>
                                        </p:tav>
                                        <p:tav tm="100000">
                                          <p:val>
                                            <p:fltVal val="0"/>
                                          </p:val>
                                        </p:tav>
                                      </p:tavLst>
                                    </p:anim>
                                    <p:anim calcmode="lin" valueType="num">
                                      <p:cBhvr>
                                        <p:cTn id="61" dur="3000"/>
                                        <p:tgtEl>
                                          <p:spTgt spid="1034"/>
                                        </p:tgtEl>
                                        <p:attrNameLst>
                                          <p:attrName>ppt_h</p:attrName>
                                        </p:attrNameLst>
                                      </p:cBhvr>
                                      <p:tavLst>
                                        <p:tav tm="0">
                                          <p:val>
                                            <p:strVal val="ppt_h"/>
                                          </p:val>
                                        </p:tav>
                                        <p:tav tm="100000">
                                          <p:val>
                                            <p:fltVal val="0"/>
                                          </p:val>
                                        </p:tav>
                                      </p:tavLst>
                                    </p:anim>
                                    <p:anim calcmode="lin" valueType="num">
                                      <p:cBhvr>
                                        <p:cTn id="62" dur="3000"/>
                                        <p:tgtEl>
                                          <p:spTgt spid="1034"/>
                                        </p:tgtEl>
                                        <p:attrNameLst>
                                          <p:attrName>style.rotation</p:attrName>
                                        </p:attrNameLst>
                                      </p:cBhvr>
                                      <p:tavLst>
                                        <p:tav tm="0">
                                          <p:val>
                                            <p:fltVal val="0"/>
                                          </p:val>
                                        </p:tav>
                                        <p:tav tm="100000">
                                          <p:val>
                                            <p:fltVal val="90"/>
                                          </p:val>
                                        </p:tav>
                                      </p:tavLst>
                                    </p:anim>
                                    <p:animEffect transition="out" filter="fade">
                                      <p:cBhvr>
                                        <p:cTn id="63" dur="3000"/>
                                        <p:tgtEl>
                                          <p:spTgt spid="1034"/>
                                        </p:tgtEl>
                                      </p:cBhvr>
                                    </p:animEffect>
                                    <p:set>
                                      <p:cBhvr>
                                        <p:cTn id="64" dur="1" fill="hold">
                                          <p:stCondLst>
                                            <p:cond delay="2999"/>
                                          </p:stCondLst>
                                        </p:cTn>
                                        <p:tgtEl>
                                          <p:spTgt spid="103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400"/>
                                  </p:stCondLst>
                                  <p:iterate type="wd">
                                    <p:tmPct val="15000"/>
                                  </p:iterate>
                                  <p:childTnLst>
                                    <p:set>
                                      <p:cBhvr>
                                        <p:cTn id="68" dur="1" fill="hold">
                                          <p:stCondLst>
                                            <p:cond delay="0"/>
                                          </p:stCondLst>
                                        </p:cTn>
                                        <p:tgtEl>
                                          <p:spTgt spid="6"/>
                                        </p:tgtEl>
                                        <p:attrNameLst>
                                          <p:attrName>style.visibility</p:attrName>
                                        </p:attrNameLst>
                                      </p:cBhvr>
                                      <p:to>
                                        <p:strVal val="visible"/>
                                      </p:to>
                                    </p:set>
                                    <p:anim calcmode="lin" valueType="num">
                                      <p:cBhvr>
                                        <p:cTn id="69" dur="3000" fill="hold"/>
                                        <p:tgtEl>
                                          <p:spTgt spid="6"/>
                                        </p:tgtEl>
                                        <p:attrNameLst>
                                          <p:attrName>ppt_w</p:attrName>
                                        </p:attrNameLst>
                                      </p:cBhvr>
                                      <p:tavLst>
                                        <p:tav tm="0">
                                          <p:val>
                                            <p:fltVal val="0"/>
                                          </p:val>
                                        </p:tav>
                                        <p:tav tm="100000">
                                          <p:val>
                                            <p:strVal val="#ppt_w"/>
                                          </p:val>
                                        </p:tav>
                                      </p:tavLst>
                                    </p:anim>
                                    <p:anim calcmode="lin" valueType="num">
                                      <p:cBhvr>
                                        <p:cTn id="70" dur="3000" fill="hold"/>
                                        <p:tgtEl>
                                          <p:spTgt spid="6"/>
                                        </p:tgtEl>
                                        <p:attrNameLst>
                                          <p:attrName>ppt_h</p:attrName>
                                        </p:attrNameLst>
                                      </p:cBhvr>
                                      <p:tavLst>
                                        <p:tav tm="0">
                                          <p:val>
                                            <p:fltVal val="0"/>
                                          </p:val>
                                        </p:tav>
                                        <p:tav tm="100000">
                                          <p:val>
                                            <p:strVal val="#ppt_h"/>
                                          </p:val>
                                        </p:tav>
                                      </p:tavLst>
                                    </p:anim>
                                    <p:animEffect transition="in" filter="fade">
                                      <p:cBhvr>
                                        <p:cTn id="7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4878</TotalTime>
  <Words>412</Words>
  <Application>Microsoft Office PowerPoint</Application>
  <PresentationFormat>On-screen Show (4:3)</PresentationFormat>
  <Paragraphs>80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States and Regions</vt:lpstr>
      <vt:lpstr>Lesson Objectives</vt:lpstr>
      <vt:lpstr>The Midwest</vt:lpstr>
      <vt:lpstr>About the Midwest ~  Land and People</vt:lpstr>
      <vt:lpstr>PowerPoint Presentation</vt:lpstr>
      <vt:lpstr>Geography of The Midwest</vt:lpstr>
      <vt:lpstr>Geography of The Midwest</vt:lpstr>
      <vt:lpstr>Geography of The Midwest</vt:lpstr>
      <vt:lpstr>Geography of The Midwest</vt:lpstr>
      <vt:lpstr>Economy of the Midwest</vt:lpstr>
      <vt:lpstr>Cities of the Midwest</vt:lpstr>
      <vt:lpstr>The Midwest</vt:lpstr>
    </vt:vector>
  </TitlesOfParts>
  <Company>Community School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States and Regions</dc:title>
  <dc:creator>Center Grove</dc:creator>
  <cp:lastModifiedBy>Mexico School District</cp:lastModifiedBy>
  <cp:revision>256</cp:revision>
  <dcterms:created xsi:type="dcterms:W3CDTF">2009-07-21T12:55:22Z</dcterms:created>
  <dcterms:modified xsi:type="dcterms:W3CDTF">2017-06-06T13:09:30Z</dcterms:modified>
</cp:coreProperties>
</file>